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40" r:id="rId1"/>
  </p:sldMasterIdLst>
  <p:notesMasterIdLst>
    <p:notesMasterId r:id="rId20"/>
  </p:notesMasterIdLst>
  <p:sldIdLst>
    <p:sldId id="262" r:id="rId2"/>
    <p:sldId id="277" r:id="rId3"/>
    <p:sldId id="278" r:id="rId4"/>
    <p:sldId id="279" r:id="rId5"/>
    <p:sldId id="301" r:id="rId6"/>
    <p:sldId id="291" r:id="rId7"/>
    <p:sldId id="302" r:id="rId8"/>
    <p:sldId id="292" r:id="rId9"/>
    <p:sldId id="293" r:id="rId10"/>
    <p:sldId id="303" r:id="rId11"/>
    <p:sldId id="294" r:id="rId12"/>
    <p:sldId id="304" r:id="rId13"/>
    <p:sldId id="295" r:id="rId14"/>
    <p:sldId id="296" r:id="rId15"/>
    <p:sldId id="297" r:id="rId16"/>
    <p:sldId id="308" r:id="rId17"/>
    <p:sldId id="307" r:id="rId18"/>
    <p:sldId id="300" r:id="rId19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0909" autoAdjust="0"/>
    <p:restoredTop sz="88265" autoAdjust="0"/>
  </p:normalViewPr>
  <p:slideViewPr>
    <p:cSldViewPr snapToGrid="0" snapToObjects="1">
      <p:cViewPr varScale="1">
        <p:scale>
          <a:sx n="76" d="100"/>
          <a:sy n="76" d="100"/>
        </p:scale>
        <p:origin x="120" y="57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57" d="100"/>
          <a:sy n="57" d="100"/>
        </p:scale>
        <p:origin x="176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BAFB97A-FE4E-DBEC-4A8E-059283C8867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30ECC82-73DF-289C-535B-A5B1FAFD53FD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6771598-C0E0-4D4C-956B-1DB704EDEF26}" type="datetimeFigureOut">
              <a:rPr lang="en-GB"/>
              <a:pPr>
                <a:defRPr/>
              </a:pPr>
              <a:t>27/10/2025</a:t>
            </a:fld>
            <a:endParaRPr lang="en-GB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E91E24F4-5AD6-21F4-E323-0613A6BCF23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6FDCC87A-5541-7D3D-D75A-66BA8CBAF3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2051F5-047A-0E38-C2BF-7394038806CE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0FF711-CC3B-F5C1-95D2-D42A4A96DED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fld id="{2228E1CE-BCA2-E245-996B-9819C0039FB6}" type="slidenum">
              <a:rPr lang="en-GB" altLang="es-ES"/>
              <a:pPr/>
              <a:t>‹Nº›</a:t>
            </a:fld>
            <a:endParaRPr lang="en-GB" alt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>
            <a:extLst>
              <a:ext uri="{FF2B5EF4-FFF2-40B4-BE49-F238E27FC236}">
                <a16:creationId xmlns:a16="http://schemas.microsoft.com/office/drawing/2014/main" id="{599878F2-A30C-5691-313E-001A1BA687F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>
            <a:extLst>
              <a:ext uri="{FF2B5EF4-FFF2-40B4-BE49-F238E27FC236}">
                <a16:creationId xmlns:a16="http://schemas.microsoft.com/office/drawing/2014/main" id="{763DE260-FB0F-58A9-6084-02DFC32D55B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/>
          </a:p>
        </p:txBody>
      </p:sp>
      <p:sp>
        <p:nvSpPr>
          <p:cNvPr id="32772" name="Slide Number Placeholder 3">
            <a:extLst>
              <a:ext uri="{FF2B5EF4-FFF2-40B4-BE49-F238E27FC236}">
                <a16:creationId xmlns:a16="http://schemas.microsoft.com/office/drawing/2014/main" id="{0C42D609-91DF-4933-886D-8F295C907B9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fld id="{EF308256-743C-D744-9122-02213938183B}" type="slidenum">
              <a:rPr lang="en-GB" altLang="en-US">
                <a:latin typeface="Calibri" panose="020F0502020204030204" pitchFamily="34" charset="0"/>
              </a:rPr>
              <a:pPr/>
              <a:t>1</a:t>
            </a:fld>
            <a:endParaRPr lang="en-GB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Marcador de imagen de diapositiva 1">
            <a:extLst>
              <a:ext uri="{FF2B5EF4-FFF2-40B4-BE49-F238E27FC236}">
                <a16:creationId xmlns:a16="http://schemas.microsoft.com/office/drawing/2014/main" id="{B7DE5999-DE61-9716-E44F-D78E3A13D42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Marcador de notas 2">
            <a:extLst>
              <a:ext uri="{FF2B5EF4-FFF2-40B4-BE49-F238E27FC236}">
                <a16:creationId xmlns:a16="http://schemas.microsoft.com/office/drawing/2014/main" id="{CB88DFA1-BAA2-D69C-0D2B-C83AA66E70F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es-ES"/>
          </a:p>
        </p:txBody>
      </p:sp>
      <p:sp>
        <p:nvSpPr>
          <p:cNvPr id="33796" name="Marcador de número de diapositiva 3">
            <a:extLst>
              <a:ext uri="{FF2B5EF4-FFF2-40B4-BE49-F238E27FC236}">
                <a16:creationId xmlns:a16="http://schemas.microsoft.com/office/drawing/2014/main" id="{2C4B83CF-7825-586A-E779-A589EA5BE08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fld id="{789938A3-2F57-CE48-BCA1-6D1DBA86CAF2}" type="slidenum">
              <a:rPr lang="en-GB" altLang="es-ES">
                <a:latin typeface="Calibri" panose="020F0502020204030204" pitchFamily="34" charset="0"/>
              </a:rPr>
              <a:pPr/>
              <a:t>7</a:t>
            </a:fld>
            <a:endParaRPr lang="en-GB" altLang="es-E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>
            <a:extLst>
              <a:ext uri="{FF2B5EF4-FFF2-40B4-BE49-F238E27FC236}">
                <a16:creationId xmlns:a16="http://schemas.microsoft.com/office/drawing/2014/main" id="{DDD9BE82-2D4A-3693-684B-7C03B027018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Notes Placeholder 2">
            <a:extLst>
              <a:ext uri="{FF2B5EF4-FFF2-40B4-BE49-F238E27FC236}">
                <a16:creationId xmlns:a16="http://schemas.microsoft.com/office/drawing/2014/main" id="{DF16E9B3-554D-462C-2829-2EC79B1E88E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/>
          </a:p>
        </p:txBody>
      </p:sp>
      <p:sp>
        <p:nvSpPr>
          <p:cNvPr id="35844" name="Slide Number Placeholder 3">
            <a:extLst>
              <a:ext uri="{FF2B5EF4-FFF2-40B4-BE49-F238E27FC236}">
                <a16:creationId xmlns:a16="http://schemas.microsoft.com/office/drawing/2014/main" id="{2239CEAF-3479-36A8-DBE8-226594F178E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fld id="{4417A2B3-966E-9A4A-A707-9663E13554F1}" type="slidenum">
              <a:rPr lang="en-GB" altLang="en-US">
                <a:latin typeface="Calibri" panose="020F0502020204030204" pitchFamily="34" charset="0"/>
              </a:rPr>
              <a:pPr/>
              <a:t>18</a:t>
            </a:fld>
            <a:endParaRPr lang="en-GB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>
            <a:extLst>
              <a:ext uri="{FF2B5EF4-FFF2-40B4-BE49-F238E27FC236}">
                <a16:creationId xmlns:a16="http://schemas.microsoft.com/office/drawing/2014/main" id="{60C71ADD-3BB1-F4BA-A774-9109300F8EC6}"/>
              </a:ext>
            </a:extLst>
          </p:cNvPr>
          <p:cNvSpPr/>
          <p:nvPr userDrawn="1"/>
        </p:nvSpPr>
        <p:spPr>
          <a:xfrm>
            <a:off x="-17463" y="0"/>
            <a:ext cx="3886201" cy="6862763"/>
          </a:xfrm>
          <a:prstGeom prst="rect">
            <a:avLst/>
          </a:prstGeom>
          <a:solidFill>
            <a:srgbClr val="EE8D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4" name="Picture 8">
            <a:extLst>
              <a:ext uri="{FF2B5EF4-FFF2-40B4-BE49-F238E27FC236}">
                <a16:creationId xmlns:a16="http://schemas.microsoft.com/office/drawing/2014/main" id="{0B6651C3-5615-A466-CFB7-3F0223DABD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0700" y="2524125"/>
            <a:ext cx="5543550" cy="181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9">
            <a:extLst>
              <a:ext uri="{FF2B5EF4-FFF2-40B4-BE49-F238E27FC236}">
                <a16:creationId xmlns:a16="http://schemas.microsoft.com/office/drawing/2014/main" id="{04730F52-8C80-8697-1818-102FF8563C5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761663" y="52054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/>
          </a:p>
        </p:txBody>
      </p:sp>
      <p:pic>
        <p:nvPicPr>
          <p:cNvPr id="7" name="Picture 11">
            <a:extLst>
              <a:ext uri="{FF2B5EF4-FFF2-40B4-BE49-F238E27FC236}">
                <a16:creationId xmlns:a16="http://schemas.microsoft.com/office/drawing/2014/main" id="{8040F103-B598-D5B4-E02B-A16071A665B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35"/>
          <a:stretch>
            <a:fillRect/>
          </a:stretch>
        </p:blipFill>
        <p:spPr bwMode="auto">
          <a:xfrm>
            <a:off x="8512175" y="6067425"/>
            <a:ext cx="3525838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 Placeholder 15"/>
          <p:cNvSpPr>
            <a:spLocks noGrp="1"/>
          </p:cNvSpPr>
          <p:nvPr>
            <p:ph type="body" sz="quarter" idx="14"/>
          </p:nvPr>
        </p:nvSpPr>
        <p:spPr>
          <a:xfrm>
            <a:off x="5600946" y="4572000"/>
            <a:ext cx="5543304" cy="655638"/>
          </a:xfrm>
        </p:spPr>
        <p:txBody>
          <a:bodyPr anchor="t"/>
          <a:lstStyle>
            <a:lvl1pPr marL="0" marR="0" indent="0" algn="r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5809088" y="2655426"/>
            <a:ext cx="5137427" cy="1505094"/>
          </a:xfrm>
        </p:spPr>
        <p:txBody>
          <a:bodyPr>
            <a:normAutofit/>
          </a:bodyPr>
          <a:lstStyle>
            <a:lvl1pPr marL="0" indent="0" algn="ctr">
              <a:buNone/>
              <a:defRPr sz="360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F61607D2-8130-EFE8-C851-0240AFA51092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593051-E17D-7449-9099-D0E434CD6727}" type="datetimeFigureOut">
              <a:rPr lang="en-US"/>
              <a:pPr>
                <a:defRPr/>
              </a:pPr>
              <a:t>10/27/2025</a:t>
            </a:fld>
            <a:endParaRPr lang="en-US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874BE1AB-0640-5C32-246C-EC0C84D60C4A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>
                <a:solidFill>
                  <a:srgbClr val="80227B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3D8E773F-20B0-B23E-C1C0-0AF21597BB4E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4CF0C3D7-C44D-144F-8B69-F85A44E7E1FB}" type="slidenum">
              <a:rPr lang="en-US" altLang="es-ES"/>
              <a:pPr/>
              <a:t>‹Nº›</a:t>
            </a:fld>
            <a:endParaRPr lang="en-US" altLang="es-ES"/>
          </a:p>
        </p:txBody>
      </p:sp>
    </p:spTree>
    <p:extLst>
      <p:ext uri="{BB962C8B-B14F-4D97-AF65-F5344CB8AC3E}">
        <p14:creationId xmlns:p14="http://schemas.microsoft.com/office/powerpoint/2010/main" val="1640497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7">
            <a:extLst>
              <a:ext uri="{FF2B5EF4-FFF2-40B4-BE49-F238E27FC236}">
                <a16:creationId xmlns:a16="http://schemas.microsoft.com/office/drawing/2014/main" id="{E4D8522E-13A6-470D-C9EE-54B408BD33C8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805488" y="3033713"/>
            <a:ext cx="77073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eaLnBrk="1" hangingPunct="1">
              <a:buFontTx/>
              <a:buBlip>
                <a:blip r:embed="rId2"/>
              </a:buBlip>
              <a:defRPr/>
            </a:pPr>
            <a:endParaRPr lang="en-GB" altLang="en-US"/>
          </a:p>
        </p:txBody>
      </p:sp>
      <p:pic>
        <p:nvPicPr>
          <p:cNvPr id="5" name="Picture 8">
            <a:extLst>
              <a:ext uri="{FF2B5EF4-FFF2-40B4-BE49-F238E27FC236}">
                <a16:creationId xmlns:a16="http://schemas.microsoft.com/office/drawing/2014/main" id="{5A5F54F0-51EA-490A-53D1-00A6C927A3B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038225"/>
            <a:ext cx="6108700" cy="13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9">
            <a:extLst>
              <a:ext uri="{FF2B5EF4-FFF2-40B4-BE49-F238E27FC236}">
                <a16:creationId xmlns:a16="http://schemas.microsoft.com/office/drawing/2014/main" id="{CC516181-D029-CFBF-7A23-87E8D90DDFA0}"/>
              </a:ext>
            </a:extLst>
          </p:cNvPr>
          <p:cNvSpPr/>
          <p:nvPr userDrawn="1"/>
        </p:nvSpPr>
        <p:spPr>
          <a:xfrm>
            <a:off x="8408988" y="0"/>
            <a:ext cx="3783012" cy="6858000"/>
          </a:xfrm>
          <a:prstGeom prst="rect">
            <a:avLst/>
          </a:prstGeom>
          <a:solidFill>
            <a:srgbClr val="69A7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pic>
        <p:nvPicPr>
          <p:cNvPr id="8" name="Picture 10">
            <a:extLst>
              <a:ext uri="{FF2B5EF4-FFF2-40B4-BE49-F238E27FC236}">
                <a16:creationId xmlns:a16="http://schemas.microsoft.com/office/drawing/2014/main" id="{8EEC7C65-9516-99B4-59FD-C4F4C1A8F9E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35"/>
          <a:stretch>
            <a:fillRect/>
          </a:stretch>
        </p:blipFill>
        <p:spPr bwMode="auto">
          <a:xfrm>
            <a:off x="8512175" y="6067425"/>
            <a:ext cx="3525838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7292009" cy="62995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838199" y="2070100"/>
            <a:ext cx="7292010" cy="3416300"/>
          </a:xfrm>
        </p:spPr>
        <p:txBody>
          <a:bodyPr>
            <a:noAutofit/>
          </a:bodyPr>
          <a:lstStyle>
            <a:lvl1pPr>
              <a:defRPr sz="28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Footer Placeholder 2">
            <a:extLst>
              <a:ext uri="{FF2B5EF4-FFF2-40B4-BE49-F238E27FC236}">
                <a16:creationId xmlns:a16="http://schemas.microsoft.com/office/drawing/2014/main" id="{04006102-F4C6-5EA3-4A56-8A85D3207EAC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F2F38BF2-1750-3CEC-C4BA-72C42AD75D38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fld id="{B13BADB9-BCE9-2F4B-B95A-3C7EAD82DDA1}" type="slidenum">
              <a:rPr lang="en-US" altLang="es-ES"/>
              <a:pPr/>
              <a:t>‹Nº›</a:t>
            </a:fld>
            <a:endParaRPr lang="en-US" altLang="es-ES"/>
          </a:p>
        </p:txBody>
      </p:sp>
      <p:sp>
        <p:nvSpPr>
          <p:cNvPr id="11" name="Date Placeholder 4">
            <a:extLst>
              <a:ext uri="{FF2B5EF4-FFF2-40B4-BE49-F238E27FC236}">
                <a16:creationId xmlns:a16="http://schemas.microsoft.com/office/drawing/2014/main" id="{462CB1B3-4397-348F-CA71-474EFEA267E3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0C7659-9622-2F4D-9CC4-E669DCB17F40}" type="datetimeFigureOut">
              <a:rPr lang="en-US"/>
              <a:pPr>
                <a:defRPr/>
              </a:pPr>
              <a:t>10/27/2025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559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7">
            <a:extLst>
              <a:ext uri="{FF2B5EF4-FFF2-40B4-BE49-F238E27FC236}">
                <a16:creationId xmlns:a16="http://schemas.microsoft.com/office/drawing/2014/main" id="{2A50CB83-9A7B-1CBA-C34A-F9FAE557ADE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805488" y="3033713"/>
            <a:ext cx="77073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eaLnBrk="1" hangingPunct="1">
              <a:buFontTx/>
              <a:buBlip>
                <a:blip r:embed="rId2"/>
              </a:buBlip>
              <a:defRPr/>
            </a:pPr>
            <a:endParaRPr lang="en-GB" altLang="en-US"/>
          </a:p>
        </p:txBody>
      </p:sp>
      <p:pic>
        <p:nvPicPr>
          <p:cNvPr id="5" name="Picture 8">
            <a:extLst>
              <a:ext uri="{FF2B5EF4-FFF2-40B4-BE49-F238E27FC236}">
                <a16:creationId xmlns:a16="http://schemas.microsoft.com/office/drawing/2014/main" id="{6CC13601-01FA-A99B-53C3-825D4BBAA5B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038225"/>
            <a:ext cx="6108700" cy="13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9">
            <a:extLst>
              <a:ext uri="{FF2B5EF4-FFF2-40B4-BE49-F238E27FC236}">
                <a16:creationId xmlns:a16="http://schemas.microsoft.com/office/drawing/2014/main" id="{FEC6DE9F-42B5-B195-82F4-D7F01E514272}"/>
              </a:ext>
            </a:extLst>
          </p:cNvPr>
          <p:cNvSpPr/>
          <p:nvPr userDrawn="1"/>
        </p:nvSpPr>
        <p:spPr>
          <a:xfrm>
            <a:off x="8408988" y="0"/>
            <a:ext cx="3783012" cy="6858000"/>
          </a:xfrm>
          <a:prstGeom prst="rect">
            <a:avLst/>
          </a:prstGeom>
          <a:solidFill>
            <a:srgbClr val="C84C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pic>
        <p:nvPicPr>
          <p:cNvPr id="8" name="Picture 10">
            <a:extLst>
              <a:ext uri="{FF2B5EF4-FFF2-40B4-BE49-F238E27FC236}">
                <a16:creationId xmlns:a16="http://schemas.microsoft.com/office/drawing/2014/main" id="{6D84FE29-642E-F322-CB73-5F749D7C0D6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35"/>
          <a:stretch>
            <a:fillRect/>
          </a:stretch>
        </p:blipFill>
        <p:spPr bwMode="auto">
          <a:xfrm>
            <a:off x="8512175" y="6067425"/>
            <a:ext cx="3525838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7292009" cy="62995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838199" y="2070100"/>
            <a:ext cx="7292010" cy="3416300"/>
          </a:xfrm>
        </p:spPr>
        <p:txBody>
          <a:bodyPr>
            <a:noAutofit/>
          </a:bodyPr>
          <a:lstStyle>
            <a:lvl1pPr>
              <a:defRPr sz="28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Footer Placeholder 2">
            <a:extLst>
              <a:ext uri="{FF2B5EF4-FFF2-40B4-BE49-F238E27FC236}">
                <a16:creationId xmlns:a16="http://schemas.microsoft.com/office/drawing/2014/main" id="{16CA3CF2-3B62-63B5-6817-8AD729E3510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B83939B2-6EFE-0AF3-4FF1-FD86B2FF5D6E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fld id="{53581344-0815-9246-A662-E1911038CCEE}" type="slidenum">
              <a:rPr lang="en-US" altLang="es-ES"/>
              <a:pPr/>
              <a:t>‹Nº›</a:t>
            </a:fld>
            <a:endParaRPr lang="en-US" altLang="es-ES"/>
          </a:p>
        </p:txBody>
      </p:sp>
      <p:sp>
        <p:nvSpPr>
          <p:cNvPr id="11" name="Date Placeholder 4">
            <a:extLst>
              <a:ext uri="{FF2B5EF4-FFF2-40B4-BE49-F238E27FC236}">
                <a16:creationId xmlns:a16="http://schemas.microsoft.com/office/drawing/2014/main" id="{946B1C89-37B4-0D43-2FD0-018C87BDBDA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BB1C2F-8F1E-1A4D-A45E-D7345C7F64C2}" type="datetimeFigureOut">
              <a:rPr lang="en-US"/>
              <a:pPr>
                <a:defRPr/>
              </a:pPr>
              <a:t>10/27/2025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6394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7">
            <a:extLst>
              <a:ext uri="{FF2B5EF4-FFF2-40B4-BE49-F238E27FC236}">
                <a16:creationId xmlns:a16="http://schemas.microsoft.com/office/drawing/2014/main" id="{E436C392-7A1E-BA39-0285-E51BBDC9767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805488" y="3033713"/>
            <a:ext cx="77073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eaLnBrk="1" hangingPunct="1">
              <a:buFontTx/>
              <a:buBlip>
                <a:blip r:embed="rId2"/>
              </a:buBlip>
              <a:defRPr/>
            </a:pPr>
            <a:endParaRPr lang="en-GB" altLang="en-US"/>
          </a:p>
        </p:txBody>
      </p:sp>
      <p:pic>
        <p:nvPicPr>
          <p:cNvPr id="5" name="Picture 8">
            <a:extLst>
              <a:ext uri="{FF2B5EF4-FFF2-40B4-BE49-F238E27FC236}">
                <a16:creationId xmlns:a16="http://schemas.microsoft.com/office/drawing/2014/main" id="{330BCC80-26EA-ECAE-2FB5-530C23D0520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0525" y="1038225"/>
            <a:ext cx="6108700" cy="13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9">
            <a:extLst>
              <a:ext uri="{FF2B5EF4-FFF2-40B4-BE49-F238E27FC236}">
                <a16:creationId xmlns:a16="http://schemas.microsoft.com/office/drawing/2014/main" id="{83FB4C40-FFC7-BEA2-B723-43D0833188F4}"/>
              </a:ext>
            </a:extLst>
          </p:cNvPr>
          <p:cNvSpPr/>
          <p:nvPr userDrawn="1"/>
        </p:nvSpPr>
        <p:spPr>
          <a:xfrm>
            <a:off x="-15875" y="0"/>
            <a:ext cx="3783013" cy="6858000"/>
          </a:xfrm>
          <a:prstGeom prst="rect">
            <a:avLst/>
          </a:prstGeom>
          <a:solidFill>
            <a:srgbClr val="F2CE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0377" y="365125"/>
            <a:ext cx="7292009" cy="62995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074145" y="2325636"/>
            <a:ext cx="7292010" cy="3416300"/>
          </a:xfrm>
        </p:spPr>
        <p:txBody>
          <a:bodyPr>
            <a:noAutofit/>
          </a:bodyPr>
          <a:lstStyle>
            <a:lvl1pPr>
              <a:defRPr sz="28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4F5AEDBF-5CA9-6197-645A-AF6B936DED73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CC104C5D-5EF7-336C-C422-07FE04604725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fld id="{9D43FE6A-BF68-8941-959D-2A4DC9E3C88E}" type="slidenum">
              <a:rPr lang="en-US" altLang="es-ES"/>
              <a:pPr/>
              <a:t>‹Nº›</a:t>
            </a:fld>
            <a:endParaRPr lang="en-US" altLang="es-ES"/>
          </a:p>
        </p:txBody>
      </p:sp>
      <p:sp>
        <p:nvSpPr>
          <p:cNvPr id="10" name="Date Placeholder 4">
            <a:extLst>
              <a:ext uri="{FF2B5EF4-FFF2-40B4-BE49-F238E27FC236}">
                <a16:creationId xmlns:a16="http://schemas.microsoft.com/office/drawing/2014/main" id="{6D400449-CF5F-12FE-5ABE-7759BC048D9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0B6A91-0B50-6A47-83D5-0BB3AE4694E5}" type="datetimeFigureOut">
              <a:rPr lang="en-US"/>
              <a:pPr>
                <a:defRPr/>
              </a:pPr>
              <a:t>10/27/2025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612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>
            <a:extLst>
              <a:ext uri="{FF2B5EF4-FFF2-40B4-BE49-F238E27FC236}">
                <a16:creationId xmlns:a16="http://schemas.microsoft.com/office/drawing/2014/main" id="{3A43684C-6A82-CA22-8CBB-4516D05CC84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pic>
        <p:nvPicPr>
          <p:cNvPr id="6" name="Picture 8">
            <a:extLst>
              <a:ext uri="{FF2B5EF4-FFF2-40B4-BE49-F238E27FC236}">
                <a16:creationId xmlns:a16="http://schemas.microsoft.com/office/drawing/2014/main" id="{E4B447A9-78BF-C4EC-C7BF-06DC54EC8DC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35"/>
          <a:stretch>
            <a:fillRect/>
          </a:stretch>
        </p:blipFill>
        <p:spPr bwMode="auto">
          <a:xfrm>
            <a:off x="8512175" y="6067425"/>
            <a:ext cx="3525838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D8B29CF6-8D5A-0F4D-9749-2F07813EF9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6206D-6452-2740-9B46-611A8DB5D903}" type="datetimeFigureOut">
              <a:rPr lang="en-US"/>
              <a:pPr>
                <a:defRPr/>
              </a:pPr>
              <a:t>10/27/2025</a:t>
            </a:fld>
            <a:endParaRPr lang="en-US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85EC29EB-8931-66B4-EB10-32D85BD73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7E7C5598-C74B-FC91-C922-C91DB1B6A6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80B066-1EBA-2945-9046-D8A4BC21E702}" type="slidenum">
              <a:rPr lang="en-US" altLang="es-ES"/>
              <a:pPr/>
              <a:t>‹Nº›</a:t>
            </a:fld>
            <a:endParaRPr lang="en-US" altLang="es-ES"/>
          </a:p>
        </p:txBody>
      </p:sp>
    </p:spTree>
    <p:extLst>
      <p:ext uri="{BB962C8B-B14F-4D97-AF65-F5344CB8AC3E}">
        <p14:creationId xmlns:p14="http://schemas.microsoft.com/office/powerpoint/2010/main" val="24400921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>
            <a:extLst>
              <a:ext uri="{FF2B5EF4-FFF2-40B4-BE49-F238E27FC236}">
                <a16:creationId xmlns:a16="http://schemas.microsoft.com/office/drawing/2014/main" id="{89DFFEED-7D9C-6A4C-EA16-0E71CD2A27F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2CE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pic>
        <p:nvPicPr>
          <p:cNvPr id="5" name="Picture 8">
            <a:extLst>
              <a:ext uri="{FF2B5EF4-FFF2-40B4-BE49-F238E27FC236}">
                <a16:creationId xmlns:a16="http://schemas.microsoft.com/office/drawing/2014/main" id="{C90BE3A1-45B5-8F48-6A2B-2E7CB16B2B3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1275" y="-17463"/>
            <a:ext cx="1990725" cy="1708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9">
            <a:extLst>
              <a:ext uri="{FF2B5EF4-FFF2-40B4-BE49-F238E27FC236}">
                <a16:creationId xmlns:a16="http://schemas.microsoft.com/office/drawing/2014/main" id="{959169BC-207A-9948-52D7-44142539587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35"/>
          <a:stretch>
            <a:fillRect/>
          </a:stretch>
        </p:blipFill>
        <p:spPr bwMode="auto">
          <a:xfrm>
            <a:off x="8512175" y="6067425"/>
            <a:ext cx="3525838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Chart Placeholder 7"/>
          <p:cNvSpPr>
            <a:spLocks noGrp="1"/>
          </p:cNvSpPr>
          <p:nvPr>
            <p:ph type="chart" sz="quarter" idx="13"/>
          </p:nvPr>
        </p:nvSpPr>
        <p:spPr>
          <a:xfrm>
            <a:off x="838200" y="2082800"/>
            <a:ext cx="10515600" cy="2674938"/>
          </a:xfrm>
        </p:spPr>
        <p:txBody>
          <a:bodyPr rtlCol="0">
            <a:normAutofit/>
          </a:bodyPr>
          <a:lstStyle/>
          <a:p>
            <a:pPr lvl="0"/>
            <a:r>
              <a:rPr lang="en-US" noProof="0"/>
              <a:t>Click icon to add chart</a:t>
            </a:r>
            <a:endParaRPr lang="en-GB" noProof="0" dirty="0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78BFB30E-C86C-AAAA-90C7-E8C6525662C5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9916200F-A153-6623-8B07-15C41DACB3B9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fld id="{481CC670-FFE1-0E47-882F-72426893AB7D}" type="slidenum">
              <a:rPr lang="en-US" altLang="es-ES"/>
              <a:pPr/>
              <a:t>‹Nº›</a:t>
            </a:fld>
            <a:endParaRPr lang="en-US" altLang="es-ES"/>
          </a:p>
        </p:txBody>
      </p:sp>
      <p:sp>
        <p:nvSpPr>
          <p:cNvPr id="10" name="Date Placeholder 4">
            <a:extLst>
              <a:ext uri="{FF2B5EF4-FFF2-40B4-BE49-F238E27FC236}">
                <a16:creationId xmlns:a16="http://schemas.microsoft.com/office/drawing/2014/main" id="{300BDC7A-49E6-72BA-E9DA-AA08B617493E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372609-2914-894B-9949-0DDC4D39E094}" type="datetimeFigureOut">
              <a:rPr lang="en-US"/>
              <a:pPr>
                <a:defRPr/>
              </a:pPr>
              <a:t>10/27/2025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356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>
            <a:extLst>
              <a:ext uri="{FF2B5EF4-FFF2-40B4-BE49-F238E27FC236}">
                <a16:creationId xmlns:a16="http://schemas.microsoft.com/office/drawing/2014/main" id="{B1B88127-45F8-CDB3-CAA9-E454BA3344E8}"/>
              </a:ext>
            </a:extLst>
          </p:cNvPr>
          <p:cNvSpPr/>
          <p:nvPr userDrawn="1"/>
        </p:nvSpPr>
        <p:spPr>
          <a:xfrm>
            <a:off x="0" y="0"/>
            <a:ext cx="12192000" cy="1225550"/>
          </a:xfrm>
          <a:prstGeom prst="rect">
            <a:avLst/>
          </a:prstGeom>
          <a:solidFill>
            <a:srgbClr val="C340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2463" y="1750000"/>
            <a:ext cx="11384894" cy="807720"/>
          </a:xfrm>
          <a:ln w="12700">
            <a:solidFill>
              <a:schemeClr val="tx1"/>
            </a:solidFill>
            <a:prstDash val="sysDot"/>
          </a:ln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464" y="2817976"/>
            <a:ext cx="11384893" cy="3720936"/>
          </a:xfrm>
          <a:ln w="12700">
            <a:solidFill>
              <a:schemeClr val="tx1"/>
            </a:solidFill>
            <a:prstDash val="sysDot"/>
          </a:ln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3402767" y="207481"/>
            <a:ext cx="7095475" cy="979487"/>
          </a:xfrm>
        </p:spPr>
        <p:txBody>
          <a:bodyPr>
            <a:normAutofit/>
          </a:bodyPr>
          <a:lstStyle>
            <a:lvl1pPr marL="182880" marR="0" indent="-18288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2" pitchFamily="18" charset="2"/>
              <a:buNone/>
              <a:tabLst/>
              <a:defRPr sz="36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794585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>
            <a:extLst>
              <a:ext uri="{FF2B5EF4-FFF2-40B4-BE49-F238E27FC236}">
                <a16:creationId xmlns:a16="http://schemas.microsoft.com/office/drawing/2014/main" id="{16E73941-7CE8-4DCB-923A-4669371CA6E6}"/>
              </a:ext>
            </a:extLst>
          </p:cNvPr>
          <p:cNvSpPr/>
          <p:nvPr userDrawn="1"/>
        </p:nvSpPr>
        <p:spPr>
          <a:xfrm>
            <a:off x="0" y="-4763"/>
            <a:ext cx="12192000" cy="6858001"/>
          </a:xfrm>
          <a:prstGeom prst="rect">
            <a:avLst/>
          </a:prstGeom>
          <a:solidFill>
            <a:srgbClr val="3B63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pic>
        <p:nvPicPr>
          <p:cNvPr id="5" name="Picture 8">
            <a:extLst>
              <a:ext uri="{FF2B5EF4-FFF2-40B4-BE49-F238E27FC236}">
                <a16:creationId xmlns:a16="http://schemas.microsoft.com/office/drawing/2014/main" id="{C63E938B-CCDC-E0D1-5BF5-88C22519E2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35"/>
          <a:stretch>
            <a:fillRect/>
          </a:stretch>
        </p:blipFill>
        <p:spPr bwMode="auto">
          <a:xfrm>
            <a:off x="8861425" y="6138863"/>
            <a:ext cx="3176588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442128" y="1486581"/>
            <a:ext cx="2824163" cy="3951287"/>
          </a:xfrm>
          <a:solidFill>
            <a:schemeClr val="bg2"/>
          </a:solidFill>
        </p:spPr>
        <p:txBody>
          <a:bodyPr rtlCol="0">
            <a:normAutofit/>
          </a:bodyPr>
          <a:lstStyle/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626050" y="1486581"/>
            <a:ext cx="2824163" cy="3951287"/>
          </a:xfrm>
          <a:solidFill>
            <a:schemeClr val="bg2"/>
          </a:solidFill>
        </p:spPr>
        <p:txBody>
          <a:bodyPr rtlCol="0">
            <a:normAutofit/>
          </a:bodyPr>
          <a:lstStyle/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7809972" y="1486581"/>
            <a:ext cx="2824163" cy="3951287"/>
          </a:xfrm>
          <a:solidFill>
            <a:schemeClr val="bg2"/>
          </a:solidFill>
        </p:spPr>
        <p:txBody>
          <a:bodyPr rtlCol="0">
            <a:normAutofit/>
          </a:bodyPr>
          <a:lstStyle/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442128" y="365126"/>
            <a:ext cx="9911672" cy="11214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1436346" y="5566763"/>
            <a:ext cx="2823486" cy="539070"/>
          </a:xfrm>
        </p:spPr>
        <p:txBody>
          <a:bodyPr anchor="t">
            <a:normAutofit/>
          </a:bodyPr>
          <a:lstStyle>
            <a:lvl1pPr marL="0" indent="0"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4626050" y="5566088"/>
            <a:ext cx="2823486" cy="539070"/>
          </a:xfrm>
        </p:spPr>
        <p:txBody>
          <a:bodyPr anchor="t">
            <a:normAutofit/>
          </a:bodyPr>
          <a:lstStyle>
            <a:lvl1pPr marL="0" indent="0"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13"/>
          <p:cNvSpPr>
            <a:spLocks noGrp="1"/>
          </p:cNvSpPr>
          <p:nvPr>
            <p:ph type="body" sz="quarter" idx="18"/>
          </p:nvPr>
        </p:nvSpPr>
        <p:spPr>
          <a:xfrm>
            <a:off x="7833641" y="5560893"/>
            <a:ext cx="2823486" cy="539070"/>
          </a:xfrm>
        </p:spPr>
        <p:txBody>
          <a:bodyPr anchor="t">
            <a:normAutofit/>
          </a:bodyPr>
          <a:lstStyle>
            <a:lvl1pPr marL="0" indent="0"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9F520132-C3D2-F3B8-00C8-C3F16718F9C5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FDC018-A5B0-544F-A93F-A3B00688976A}" type="datetimeFigureOut">
              <a:rPr lang="en-US"/>
              <a:pPr>
                <a:defRPr/>
              </a:pPr>
              <a:t>10/27/2025</a:t>
            </a:fld>
            <a:endParaRPr lang="en-US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AA8AE5A2-E49E-C084-9AAC-E165AC87CE62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id="{9D0A7CCB-944F-3A23-C28C-60B87B91A5A6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/>
            </a:lvl1pPr>
          </a:lstStyle>
          <a:p>
            <a:fld id="{D4F983CA-AE36-D249-B391-FA994D8C93BC}" type="slidenum">
              <a:rPr lang="en-US" altLang="es-ES"/>
              <a:pPr/>
              <a:t>‹Nº›</a:t>
            </a:fld>
            <a:endParaRPr lang="en-US" altLang="es-ES"/>
          </a:p>
        </p:txBody>
      </p:sp>
    </p:spTree>
    <p:extLst>
      <p:ext uri="{BB962C8B-B14F-4D97-AF65-F5344CB8AC3E}">
        <p14:creationId xmlns:p14="http://schemas.microsoft.com/office/powerpoint/2010/main" val="3292735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9A869079-8828-702B-29D8-34B1A0745C0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28A12C1-5160-A1CD-D970-89CA97C115D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C82AF3E-14C3-8C41-B61B-081B5EEA848D}" type="slidenum">
              <a:rPr lang="en-US" altLang="es-ES"/>
              <a:pPr/>
              <a:t>‹Nº›</a:t>
            </a:fld>
            <a:endParaRPr lang="en-US" alt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088FFF-7367-DF3D-C2B0-CE8EAF09BF33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A487E5-9737-FE42-8D0F-2231590CC476}" type="datetimeFigureOut">
              <a:rPr lang="en-US"/>
              <a:pPr>
                <a:defRPr/>
              </a:pPr>
              <a:t>10/27/2025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301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FE2FFF-97C4-875A-335C-32CC34DA87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5CD365-63F1-5880-8DF2-62456CDF87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b="1">
                <a:solidFill>
                  <a:schemeClr val="accent1"/>
                </a:solidFill>
              </a:defRPr>
            </a:lvl1pPr>
          </a:lstStyle>
          <a:p>
            <a:fld id="{DDE9D5C2-D2DF-6C4A-93DB-3F8833761A14}" type="slidenum">
              <a:rPr lang="en-US" altLang="es-ES"/>
              <a:pPr/>
              <a:t>‹Nº›</a:t>
            </a:fld>
            <a:endParaRPr lang="en-US" altLang="es-ES"/>
          </a:p>
        </p:txBody>
      </p:sp>
      <p:sp>
        <p:nvSpPr>
          <p:cNvPr id="1028" name="Text Placeholder 2">
            <a:extLst>
              <a:ext uri="{FF2B5EF4-FFF2-40B4-BE49-F238E27FC236}">
                <a16:creationId xmlns:a16="http://schemas.microsoft.com/office/drawing/2014/main" id="{5495FC9B-E39A-C423-C1DD-A2B554CED49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3868738" y="863600"/>
            <a:ext cx="7315200" cy="512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79FCFF-14D0-7599-DBE4-AF61C24D71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9270AAC-AA59-8941-9F42-4647FA5D1BBF}" type="datetimeFigureOut">
              <a:rPr lang="en-US"/>
              <a:pPr>
                <a:defRPr/>
              </a:pPr>
              <a:t>10/27/2025</a:t>
            </a:fld>
            <a:endParaRPr lang="en-US"/>
          </a:p>
        </p:txBody>
      </p:sp>
      <p:pic>
        <p:nvPicPr>
          <p:cNvPr id="1030" name="Picture 1">
            <a:extLst>
              <a:ext uri="{FF2B5EF4-FFF2-40B4-BE49-F238E27FC236}">
                <a16:creationId xmlns:a16="http://schemas.microsoft.com/office/drawing/2014/main" id="{F013E4ED-4B06-8A2A-9734-1FC8BAA7409D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35"/>
          <a:stretch>
            <a:fillRect/>
          </a:stretch>
        </p:blipFill>
        <p:spPr bwMode="auto">
          <a:xfrm>
            <a:off x="8512175" y="6067425"/>
            <a:ext cx="3525838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32" r:id="rId1"/>
    <p:sldLayoutId id="2147484033" r:id="rId2"/>
    <p:sldLayoutId id="2147484034" r:id="rId3"/>
    <p:sldLayoutId id="2147484035" r:id="rId4"/>
    <p:sldLayoutId id="2147484036" r:id="rId5"/>
    <p:sldLayoutId id="2147484037" r:id="rId6"/>
    <p:sldLayoutId id="2147484038" r:id="rId7"/>
    <p:sldLayoutId id="2147484039" r:id="rId8"/>
    <p:sldLayoutId id="2147484031" r:id="rId9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kern="1200" spc="-60">
          <a:solidFill>
            <a:srgbClr val="FFFFFF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</a:defRPr>
      </a:lvl9pPr>
    </p:titleStyle>
    <p:bodyStyle>
      <a:lvl1pPr marL="182563" indent="-182563" algn="l" rtl="0" eaLnBrk="0" fontAlgn="base" hangingPunct="0">
        <a:lnSpc>
          <a:spcPct val="90000"/>
        </a:lnSpc>
        <a:spcBef>
          <a:spcPts val="1200"/>
        </a:spcBef>
        <a:spcAft>
          <a:spcPct val="0"/>
        </a:spcAft>
        <a:buClr>
          <a:schemeClr val="accent1"/>
        </a:buClr>
        <a:buFont typeface="Wingdings 2" pitchFamily="2" charset="2"/>
        <a:buChar char=""/>
        <a:defRPr sz="2000" kern="1200">
          <a:solidFill>
            <a:srgbClr val="595959"/>
          </a:solidFill>
          <a:latin typeface="+mn-lt"/>
          <a:ea typeface="+mn-ea"/>
          <a:cs typeface="+mn-cs"/>
        </a:defRPr>
      </a:lvl1pPr>
      <a:lvl2pPr marL="685800" indent="-182563" algn="l" rtl="0" eaLnBrk="0" fontAlgn="base" hangingPunct="0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2" charset="2"/>
        <a:buChar char=""/>
        <a:defRPr kern="1200">
          <a:solidFill>
            <a:srgbClr val="595959"/>
          </a:solidFill>
          <a:latin typeface="+mn-lt"/>
          <a:ea typeface="+mn-ea"/>
          <a:cs typeface="+mn-cs"/>
        </a:defRPr>
      </a:lvl2pPr>
      <a:lvl3pPr marL="1143000" indent="-182563" algn="l" rtl="0" eaLnBrk="0" fontAlgn="base" hangingPunct="0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2" charset="2"/>
        <a:buChar char=""/>
        <a:defRPr sz="1600" kern="1200">
          <a:solidFill>
            <a:srgbClr val="595959"/>
          </a:solidFill>
          <a:latin typeface="+mn-lt"/>
          <a:ea typeface="+mn-ea"/>
          <a:cs typeface="+mn-cs"/>
        </a:defRPr>
      </a:lvl3pPr>
      <a:lvl4pPr marL="1600200" indent="-182563" algn="l" rtl="0" eaLnBrk="0" fontAlgn="base" hangingPunct="0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2" charset="2"/>
        <a:buChar char=""/>
        <a:defRPr sz="1400" kern="1200">
          <a:solidFill>
            <a:srgbClr val="595959"/>
          </a:solidFill>
          <a:latin typeface="+mn-lt"/>
          <a:ea typeface="+mn-ea"/>
          <a:cs typeface="+mn-cs"/>
        </a:defRPr>
      </a:lvl4pPr>
      <a:lvl5pPr marL="2057400" indent="-182563" algn="l" rtl="0" eaLnBrk="0" fontAlgn="base" hangingPunct="0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2" charset="2"/>
        <a:buChar char=""/>
        <a:defRPr sz="1400" kern="1200">
          <a:solidFill>
            <a:srgbClr val="5959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D76C22-4AF1-CEDB-711F-12289058D3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02041" y="1182249"/>
            <a:ext cx="8927433" cy="325437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dirty="0"/>
              <a:t>TOMA DE DECISIONES</a:t>
            </a:r>
            <a:endParaRPr lang="en-GB" dirty="0"/>
          </a:p>
        </p:txBody>
      </p:sp>
      <p:grpSp>
        <p:nvGrpSpPr>
          <p:cNvPr id="4" name="Grupo 3">
            <a:extLst>
              <a:ext uri="{FF2B5EF4-FFF2-40B4-BE49-F238E27FC236}">
                <a16:creationId xmlns:a16="http://schemas.microsoft.com/office/drawing/2014/main" id="{753DA544-7BB1-514A-9F4A-C9C603F984F1}"/>
              </a:ext>
            </a:extLst>
          </p:cNvPr>
          <p:cNvGrpSpPr/>
          <p:nvPr/>
        </p:nvGrpSpPr>
        <p:grpSpPr>
          <a:xfrm>
            <a:off x="3714190" y="5347947"/>
            <a:ext cx="3885722" cy="1320800"/>
            <a:chOff x="3714190" y="5347947"/>
            <a:chExt cx="3885722" cy="1320800"/>
          </a:xfrm>
        </p:grpSpPr>
        <p:pic>
          <p:nvPicPr>
            <p:cNvPr id="5" name="Picture 7">
              <a:extLst>
                <a:ext uri="{FF2B5EF4-FFF2-40B4-BE49-F238E27FC236}">
                  <a16:creationId xmlns:a16="http://schemas.microsoft.com/office/drawing/2014/main" id="{7E644798-9C93-4FCF-F214-19676F5A98E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14190" y="5894811"/>
              <a:ext cx="2095500" cy="482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8">
              <a:extLst>
                <a:ext uri="{FF2B5EF4-FFF2-40B4-BE49-F238E27FC236}">
                  <a16:creationId xmlns:a16="http://schemas.microsoft.com/office/drawing/2014/main" id="{5825D1FD-8796-DD54-4442-B2CF91B10C8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79112" y="5347947"/>
              <a:ext cx="1320800" cy="1320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F94412BF-7A3A-72D3-FB75-20DBA6CA71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828" y="5882111"/>
            <a:ext cx="2476500" cy="49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n 7" descr="Logotipo&#10;&#10;El contenido generado por IA puede ser incorrecto.">
            <a:extLst>
              <a:ext uri="{FF2B5EF4-FFF2-40B4-BE49-F238E27FC236}">
                <a16:creationId xmlns:a16="http://schemas.microsoft.com/office/drawing/2014/main" id="{C5002B88-9046-DF2A-8475-090AF0435F6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19052" y="718271"/>
            <a:ext cx="3353895" cy="335389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5F8C279D-A8C7-C750-34E8-2A900C1F548C}"/>
              </a:ext>
            </a:extLst>
          </p:cNvPr>
          <p:cNvSpPr txBox="1">
            <a:spLocks/>
          </p:cNvSpPr>
          <p:nvPr/>
        </p:nvSpPr>
        <p:spPr>
          <a:xfrm>
            <a:off x="3312295" y="305339"/>
            <a:ext cx="7672387" cy="1674813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en-US" sz="4267" dirty="0">
                <a:solidFill>
                  <a:prstClr val="white"/>
                </a:solidFill>
              </a:rPr>
              <a:t>TOMA DE DECISIONES</a:t>
            </a:r>
            <a:br>
              <a:rPr lang="en-US" sz="4267" dirty="0">
                <a:solidFill>
                  <a:prstClr val="white"/>
                </a:solidFill>
              </a:rPr>
            </a:br>
            <a:endParaRPr lang="en-US" sz="4267" dirty="0">
              <a:solidFill>
                <a:prstClr val="white"/>
              </a:solidFill>
            </a:endParaRPr>
          </a:p>
        </p:txBody>
      </p:sp>
      <p:pic>
        <p:nvPicPr>
          <p:cNvPr id="2" name="Imagen 1" descr="Logotipo&#10;&#10;El contenido generado por IA puede ser incorrecto.">
            <a:extLst>
              <a:ext uri="{FF2B5EF4-FFF2-40B4-BE49-F238E27FC236}">
                <a16:creationId xmlns:a16="http://schemas.microsoft.com/office/drawing/2014/main" id="{52221E70-AF2C-AC5B-472C-93904146CB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9139" y="-171383"/>
            <a:ext cx="1674813" cy="1674813"/>
          </a:xfrm>
          <a:prstGeom prst="rect">
            <a:avLst/>
          </a:prstGeom>
        </p:spPr>
      </p:pic>
      <p:sp>
        <p:nvSpPr>
          <p:cNvPr id="20" name="CuadroTexto 19">
            <a:extLst>
              <a:ext uri="{FF2B5EF4-FFF2-40B4-BE49-F238E27FC236}">
                <a16:creationId xmlns:a16="http://schemas.microsoft.com/office/drawing/2014/main" id="{BDAFFDFD-506C-50CA-2D03-C07B7B266B8D}"/>
              </a:ext>
            </a:extLst>
          </p:cNvPr>
          <p:cNvSpPr txBox="1"/>
          <p:nvPr/>
        </p:nvSpPr>
        <p:spPr>
          <a:xfrm>
            <a:off x="976288" y="1754275"/>
            <a:ext cx="6172200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rgbClr val="000000"/>
                </a:solidFill>
              </a:rPr>
              <a:t>EL PROCESO DE TOMA DE DECISIONES
Defina el problema claramente
Identificar opciones
Sopesar los pros y los contras
Considere las consecuencias
Toma la decisión
Actuar y evaluar</a:t>
            </a:r>
            <a:endParaRPr lang="es-ES" b="0" i="0" u="none" strike="noStrike" dirty="0">
              <a:solidFill>
                <a:srgbClr val="000000"/>
              </a:solidFill>
              <a:effectLst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7AB2B7A9-7446-1D1A-6A6C-167883FF60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3900" y="1319144"/>
            <a:ext cx="4699000" cy="4699000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F1F9C595-39A8-272E-8C25-AEB5435BDED8}"/>
              </a:ext>
            </a:extLst>
          </p:cNvPr>
          <p:cNvSpPr txBox="1">
            <a:spLocks/>
          </p:cNvSpPr>
          <p:nvPr/>
        </p:nvSpPr>
        <p:spPr>
          <a:xfrm>
            <a:off x="3514865" y="274271"/>
            <a:ext cx="7672388" cy="1674813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en-US" sz="4267" dirty="0">
                <a:solidFill>
                  <a:prstClr val="white"/>
                </a:solidFill>
              </a:rPr>
              <a:t>TOMA DE DECISIONES</a:t>
            </a:r>
            <a:br>
              <a:rPr lang="en-US" sz="4267" dirty="0">
                <a:solidFill>
                  <a:prstClr val="white"/>
                </a:solidFill>
              </a:rPr>
            </a:br>
            <a:endParaRPr lang="en-US" sz="4267" dirty="0">
              <a:solidFill>
                <a:prstClr val="white"/>
              </a:solidFill>
            </a:endParaRPr>
          </a:p>
        </p:txBody>
      </p:sp>
      <p:pic>
        <p:nvPicPr>
          <p:cNvPr id="2" name="Imagen 1" descr="Logotipo&#10;&#10;El contenido generado por IA puede ser incorrecto.">
            <a:extLst>
              <a:ext uri="{FF2B5EF4-FFF2-40B4-BE49-F238E27FC236}">
                <a16:creationId xmlns:a16="http://schemas.microsoft.com/office/drawing/2014/main" id="{E2F051D2-863F-2769-090F-2741ECFC2B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9139" y="-171383"/>
            <a:ext cx="1674813" cy="1674813"/>
          </a:xfrm>
          <a:prstGeom prst="rect">
            <a:avLst/>
          </a:prstGeom>
        </p:spPr>
      </p:pic>
      <p:sp>
        <p:nvSpPr>
          <p:cNvPr id="20" name="CuadroTexto 19">
            <a:extLst>
              <a:ext uri="{FF2B5EF4-FFF2-40B4-BE49-F238E27FC236}">
                <a16:creationId xmlns:a16="http://schemas.microsoft.com/office/drawing/2014/main" id="{8448458C-A4EF-B0EE-739F-B19BA9D01D24}"/>
              </a:ext>
            </a:extLst>
          </p:cNvPr>
          <p:cNvSpPr txBox="1"/>
          <p:nvPr/>
        </p:nvSpPr>
        <p:spPr>
          <a:xfrm>
            <a:off x="1178859" y="1949084"/>
            <a:ext cx="61722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rgbClr val="000000"/>
                </a:solidFill>
              </a:rPr>
              <a:t>INTUICIÓN VS EVIDENCIA
🧠 Usa datos, pero escucha los sentimientos viscerales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❤️ La intuición se basa en la experiencia vivida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💡 Combine ambos para navegar por la incertidumbre</a:t>
            </a:r>
            <a:endParaRPr lang="es-ES" b="0" i="0" u="none" strike="noStrike" dirty="0">
              <a:solidFill>
                <a:srgbClr val="000000"/>
              </a:solidFill>
              <a:effectLst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ED6B2405-7A90-C3AE-F69B-4C2BE98D45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308100"/>
            <a:ext cx="4699000" cy="4699000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635C72DE-570D-AEEE-3C42-B85D579096FC}"/>
              </a:ext>
            </a:extLst>
          </p:cNvPr>
          <p:cNvSpPr txBox="1">
            <a:spLocks/>
          </p:cNvSpPr>
          <p:nvPr/>
        </p:nvSpPr>
        <p:spPr>
          <a:xfrm>
            <a:off x="3456758" y="374650"/>
            <a:ext cx="7672387" cy="1674813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en-US" sz="4267" dirty="0">
                <a:solidFill>
                  <a:prstClr val="white"/>
                </a:solidFill>
              </a:rPr>
              <a:t>TOMA DE DECISIONES</a:t>
            </a:r>
            <a:br>
              <a:rPr lang="en-US" sz="4267" dirty="0">
                <a:solidFill>
                  <a:prstClr val="white"/>
                </a:solidFill>
              </a:rPr>
            </a:br>
            <a:endParaRPr lang="en-US" sz="4267" dirty="0">
              <a:solidFill>
                <a:prstClr val="white"/>
              </a:solidFill>
            </a:endParaRPr>
          </a:p>
        </p:txBody>
      </p:sp>
      <p:pic>
        <p:nvPicPr>
          <p:cNvPr id="2" name="Imagen 1" descr="Logotipo&#10;&#10;El contenido generado por IA puede ser incorrecto.">
            <a:extLst>
              <a:ext uri="{FF2B5EF4-FFF2-40B4-BE49-F238E27FC236}">
                <a16:creationId xmlns:a16="http://schemas.microsoft.com/office/drawing/2014/main" id="{50C9F766-01C9-1433-EDEB-C1CA56847C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9139" y="-171383"/>
            <a:ext cx="1674813" cy="1674813"/>
          </a:xfrm>
          <a:prstGeom prst="rect">
            <a:avLst/>
          </a:prstGeom>
        </p:spPr>
      </p:pic>
      <p:sp>
        <p:nvSpPr>
          <p:cNvPr id="20" name="CuadroTexto 19">
            <a:extLst>
              <a:ext uri="{FF2B5EF4-FFF2-40B4-BE49-F238E27FC236}">
                <a16:creationId xmlns:a16="http://schemas.microsoft.com/office/drawing/2014/main" id="{F55A41BB-2212-2B06-D0D9-C9B0CB586ABC}"/>
              </a:ext>
            </a:extLst>
          </p:cNvPr>
          <p:cNvSpPr txBox="1"/>
          <p:nvPr/>
        </p:nvSpPr>
        <p:spPr>
          <a:xfrm>
            <a:off x="1062855" y="1951672"/>
            <a:ext cx="617220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rgbClr val="000000"/>
                </a:solidFill>
              </a:rPr>
              <a:t>TOMA DE DECISIONES BAJO PRESIÓN
• Ralentizar la respiración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• Pregunte: ¿Qué es urgente y qué es importante?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• Obtener perspectiva (hablarlo)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• Elija "lo suficientemente bueno" en lugar de perfecto cuando sea necesario</a:t>
            </a:r>
            <a:endParaRPr lang="es-ES" b="0" i="0" u="none" strike="noStrike" dirty="0">
              <a:solidFill>
                <a:srgbClr val="000000"/>
              </a:solidFill>
              <a:effectLst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428E82D7-E6BF-1394-168E-11B78675F1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0145" y="1356498"/>
            <a:ext cx="4699000" cy="4699000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C901BCA4-6FB2-3A12-EFBA-C09F49D7506D}"/>
              </a:ext>
            </a:extLst>
          </p:cNvPr>
          <p:cNvSpPr txBox="1">
            <a:spLocks/>
          </p:cNvSpPr>
          <p:nvPr/>
        </p:nvSpPr>
        <p:spPr>
          <a:xfrm>
            <a:off x="3558044" y="207713"/>
            <a:ext cx="7672388" cy="1674813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en-US" sz="4267" dirty="0">
                <a:solidFill>
                  <a:prstClr val="white"/>
                </a:solidFill>
              </a:rPr>
              <a:t>TOMA DE DECISIONES</a:t>
            </a:r>
            <a:br>
              <a:rPr lang="en-US" sz="4267" dirty="0">
                <a:solidFill>
                  <a:prstClr val="white"/>
                </a:solidFill>
              </a:rPr>
            </a:br>
            <a:endParaRPr lang="en-US" sz="4267" dirty="0">
              <a:solidFill>
                <a:prstClr val="white"/>
              </a:solidFill>
            </a:endParaRPr>
          </a:p>
        </p:txBody>
      </p:sp>
      <p:pic>
        <p:nvPicPr>
          <p:cNvPr id="2" name="Imagen 1" descr="Logotipo&#10;&#10;El contenido generado por IA puede ser incorrecto.">
            <a:extLst>
              <a:ext uri="{FF2B5EF4-FFF2-40B4-BE49-F238E27FC236}">
                <a16:creationId xmlns:a16="http://schemas.microsoft.com/office/drawing/2014/main" id="{DDED675F-B7F0-C3A7-AA3F-8C6B66FD39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9139" y="-171383"/>
            <a:ext cx="1674813" cy="1674813"/>
          </a:xfrm>
          <a:prstGeom prst="rect">
            <a:avLst/>
          </a:prstGeom>
        </p:spPr>
      </p:pic>
      <p:sp>
        <p:nvSpPr>
          <p:cNvPr id="20" name="CuadroTexto 19">
            <a:extLst>
              <a:ext uri="{FF2B5EF4-FFF2-40B4-BE49-F238E27FC236}">
                <a16:creationId xmlns:a16="http://schemas.microsoft.com/office/drawing/2014/main" id="{9F3BF38E-3923-47D0-BDDD-1FB585927127}"/>
              </a:ext>
            </a:extLst>
          </p:cNvPr>
          <p:cNvSpPr txBox="1"/>
          <p:nvPr/>
        </p:nvSpPr>
        <p:spPr>
          <a:xfrm>
            <a:off x="961568" y="1882526"/>
            <a:ext cx="6172200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rgbClr val="000000"/>
                </a:solidFill>
              </a:rPr>
              <a:t>DECISIONES DE GRUPO
En equipos: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• Aclarar los roles y la autoridad para tomar decisiones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• Utilizar herramientas estructuradas (por ejemplo, votación, matriz de pros y contras)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• Respete los diversos puntos de vista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• Equilibrar la inclusión con la eficiencia</a:t>
            </a:r>
            <a:endParaRPr lang="es-ES" b="0" i="0" u="none" strike="noStrike" dirty="0">
              <a:solidFill>
                <a:srgbClr val="000000"/>
              </a:solidFill>
              <a:effectLst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D9F9CE6D-23BD-11A3-1415-EB0E309D8A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1432" y="1559175"/>
            <a:ext cx="4699000" cy="3416300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ACE07544-C50B-ADBC-9D54-86A8C643EA5F}"/>
              </a:ext>
            </a:extLst>
          </p:cNvPr>
          <p:cNvSpPr txBox="1">
            <a:spLocks/>
          </p:cNvSpPr>
          <p:nvPr/>
        </p:nvSpPr>
        <p:spPr>
          <a:xfrm>
            <a:off x="3401194" y="178545"/>
            <a:ext cx="7672387" cy="1674813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en-US" sz="4267" dirty="0">
                <a:solidFill>
                  <a:prstClr val="white"/>
                </a:solidFill>
              </a:rPr>
              <a:t>TOMA DE DECISIONES</a:t>
            </a:r>
          </a:p>
        </p:txBody>
      </p:sp>
      <p:pic>
        <p:nvPicPr>
          <p:cNvPr id="2" name="Imagen 1" descr="Logotipo&#10;&#10;El contenido generado por IA puede ser incorrecto.">
            <a:extLst>
              <a:ext uri="{FF2B5EF4-FFF2-40B4-BE49-F238E27FC236}">
                <a16:creationId xmlns:a16="http://schemas.microsoft.com/office/drawing/2014/main" id="{8D7A61A2-1CD1-288F-CCF9-232644085A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9139" y="-171383"/>
            <a:ext cx="1674813" cy="1674813"/>
          </a:xfrm>
          <a:prstGeom prst="rect">
            <a:avLst/>
          </a:prstGeom>
        </p:spPr>
      </p:pic>
      <p:sp>
        <p:nvSpPr>
          <p:cNvPr id="20" name="CuadroTexto 19">
            <a:extLst>
              <a:ext uri="{FF2B5EF4-FFF2-40B4-BE49-F238E27FC236}">
                <a16:creationId xmlns:a16="http://schemas.microsoft.com/office/drawing/2014/main" id="{4499F593-6FBA-920B-0672-60A719A76C6C}"/>
              </a:ext>
            </a:extLst>
          </p:cNvPr>
          <p:cNvSpPr txBox="1"/>
          <p:nvPr/>
        </p:nvSpPr>
        <p:spPr>
          <a:xfrm>
            <a:off x="698267" y="1853358"/>
            <a:ext cx="617220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rgbClr val="000000"/>
                </a:solidFill>
              </a:rPr>
              <a:t>DECISIONES Y VALORES
Las decisiones reflejan quién eres.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Cuando no esté seguro, pregunte: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• ¿Estaré orgulloso de esto en 5 años?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• ¿Esto protege mi integridad o mi paz?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• ¿Cuál elegiría la mejor versión de mí?</a:t>
            </a:r>
            <a:endParaRPr lang="es-ES" b="0" i="0" u="none" strike="noStrike" dirty="0">
              <a:solidFill>
                <a:srgbClr val="000000"/>
              </a:solidFill>
              <a:effectLst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FB8A9666-2693-E0F6-D117-F20829F2D4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6487" y="1325630"/>
            <a:ext cx="4699000" cy="4699000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BEDCA620-FE5F-A6E9-BAED-B451CB479497}"/>
              </a:ext>
            </a:extLst>
          </p:cNvPr>
          <p:cNvSpPr txBox="1">
            <a:spLocks/>
          </p:cNvSpPr>
          <p:nvPr/>
        </p:nvSpPr>
        <p:spPr>
          <a:xfrm>
            <a:off x="3390106" y="361156"/>
            <a:ext cx="7672388" cy="1674813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en-US" sz="4267" dirty="0">
                <a:solidFill>
                  <a:prstClr val="white"/>
                </a:solidFill>
              </a:rPr>
              <a:t>TOMA DE DECISIONES</a:t>
            </a:r>
            <a:br>
              <a:rPr lang="en-US" sz="4267" dirty="0">
                <a:solidFill>
                  <a:prstClr val="white"/>
                </a:solidFill>
              </a:rPr>
            </a:br>
            <a:endParaRPr lang="en-US" sz="4267" dirty="0">
              <a:solidFill>
                <a:prstClr val="white"/>
              </a:solidFill>
            </a:endParaRPr>
          </a:p>
        </p:txBody>
      </p:sp>
      <p:pic>
        <p:nvPicPr>
          <p:cNvPr id="2" name="Imagen 1" descr="Logotipo&#10;&#10;El contenido generado por IA puede ser incorrecto.">
            <a:extLst>
              <a:ext uri="{FF2B5EF4-FFF2-40B4-BE49-F238E27FC236}">
                <a16:creationId xmlns:a16="http://schemas.microsoft.com/office/drawing/2014/main" id="{0229EBED-D33C-2CD1-2B00-B7F419B55F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9139" y="-171383"/>
            <a:ext cx="1674813" cy="1674813"/>
          </a:xfrm>
          <a:prstGeom prst="rect">
            <a:avLst/>
          </a:prstGeom>
        </p:spPr>
      </p:pic>
      <p:sp>
        <p:nvSpPr>
          <p:cNvPr id="20" name="CuadroTexto 19">
            <a:extLst>
              <a:ext uri="{FF2B5EF4-FFF2-40B4-BE49-F238E27FC236}">
                <a16:creationId xmlns:a16="http://schemas.microsoft.com/office/drawing/2014/main" id="{A7C91E49-9221-FE02-F17D-B1A23FDB1E4E}"/>
              </a:ext>
            </a:extLst>
          </p:cNvPr>
          <p:cNvSpPr txBox="1"/>
          <p:nvPr/>
        </p:nvSpPr>
        <p:spPr>
          <a:xfrm>
            <a:off x="698267" y="1887538"/>
            <a:ext cx="617220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rgbClr val="000000"/>
                </a:solidFill>
              </a:rPr>
              <a:t>APRENDER DE DECISIONES PASADAS
• Realice un seguimiento de sus patrones de decisión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• Errores propios sin vergüenza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• Celebre el coraje, no solo los resultados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• Crecimiento = conciencia + responsabilidad</a:t>
            </a:r>
            <a:endParaRPr lang="es-ES" b="0" i="0" u="none" strike="noStrike" dirty="0">
              <a:solidFill>
                <a:srgbClr val="000000"/>
              </a:solidFill>
              <a:effectLst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289846A5-8B51-5244-C7FA-216A54C731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7700" y="1292364"/>
            <a:ext cx="4699000" cy="4699000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5CEB0C-7209-3962-A9B3-9E7BCEEB66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E13D4631-A585-C548-D52B-8D3C8C078068}"/>
              </a:ext>
            </a:extLst>
          </p:cNvPr>
          <p:cNvSpPr txBox="1">
            <a:spLocks/>
          </p:cNvSpPr>
          <p:nvPr/>
        </p:nvSpPr>
        <p:spPr>
          <a:xfrm>
            <a:off x="3390106" y="361156"/>
            <a:ext cx="7672388" cy="1674813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en-US" sz="4267" dirty="0">
                <a:solidFill>
                  <a:prstClr val="white"/>
                </a:solidFill>
              </a:rPr>
              <a:t>TOMA DE DECISIONES</a:t>
            </a:r>
            <a:br>
              <a:rPr lang="en-US" sz="4267" dirty="0">
                <a:solidFill>
                  <a:prstClr val="white"/>
                </a:solidFill>
              </a:rPr>
            </a:br>
            <a:endParaRPr lang="en-US" sz="4267" dirty="0">
              <a:solidFill>
                <a:prstClr val="white"/>
              </a:solidFill>
            </a:endParaRPr>
          </a:p>
        </p:txBody>
      </p:sp>
      <p:pic>
        <p:nvPicPr>
          <p:cNvPr id="2" name="Imagen 1" descr="Logotipo&#10;&#10;El contenido generado por IA puede ser incorrecto.">
            <a:extLst>
              <a:ext uri="{FF2B5EF4-FFF2-40B4-BE49-F238E27FC236}">
                <a16:creationId xmlns:a16="http://schemas.microsoft.com/office/drawing/2014/main" id="{EBD6D3B0-B40B-D3FA-31D0-50013F256E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9139" y="-171383"/>
            <a:ext cx="1674813" cy="1674813"/>
          </a:xfrm>
          <a:prstGeom prst="rect">
            <a:avLst/>
          </a:prstGeom>
        </p:spPr>
      </p:pic>
      <p:sp>
        <p:nvSpPr>
          <p:cNvPr id="18" name="CuadroTexto 17">
            <a:extLst>
              <a:ext uri="{FF2B5EF4-FFF2-40B4-BE49-F238E27FC236}">
                <a16:creationId xmlns:a16="http://schemas.microsoft.com/office/drawing/2014/main" id="{7959F7C6-A8D6-84A8-554B-B31F32BC2639}"/>
              </a:ext>
            </a:extLst>
          </p:cNvPr>
          <p:cNvSpPr txBox="1"/>
          <p:nvPr/>
        </p:nvSpPr>
        <p:spPr>
          <a:xfrm>
            <a:off x="1752600" y="2035969"/>
            <a:ext cx="904240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rgbClr val="000000"/>
                </a:solidFill>
              </a:rPr>
              <a:t>CONCLUSIÓN
Tomar decisiones es una habilidad que mejora con la práctica.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Confíe en su proceso, aprenda de sus resultados y elija entre valores, no miedo
.
"Al final, solo lamentamos las oportunidades que no aprovechamos". Lewis Carroll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46796554"/>
      </p:ext>
    </p:extLst>
  </p:cSld>
  <p:clrMapOvr>
    <a:masterClrMapping/>
  </p:clrMapOvr>
  <p:transition spd="med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1A7A8F4-C04E-32F2-282D-A617D2D903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1938" y="1749425"/>
            <a:ext cx="11385550" cy="808038"/>
          </a:xfr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 typeface="Wingdings 2" pitchFamily="18" charset="2"/>
              <a:buNone/>
              <a:defRPr/>
            </a:pPr>
            <a:r>
              <a:rPr lang="en-GB" sz="2667" dirty="0" err="1">
                <a:solidFill>
                  <a:prstClr val="black"/>
                </a:solidFill>
              </a:rPr>
              <a:t>Referencias</a:t>
            </a:r>
            <a:endParaRPr lang="en-GB" sz="2667" dirty="0">
              <a:solidFill>
                <a:prstClr val="black"/>
              </a:solidFill>
            </a:endParaRPr>
          </a:p>
        </p:txBody>
      </p:sp>
      <p:pic>
        <p:nvPicPr>
          <p:cNvPr id="29700" name="Picture 4">
            <a:extLst>
              <a:ext uri="{FF2B5EF4-FFF2-40B4-BE49-F238E27FC236}">
                <a16:creationId xmlns:a16="http://schemas.microsoft.com/office/drawing/2014/main" id="{8E0C71C5-06C4-D7AE-46AE-6B4CBE4974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1263" y="1222375"/>
            <a:ext cx="3360737" cy="251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C8D64300-C1E7-673C-E504-3AFE149498A2}"/>
              </a:ext>
            </a:extLst>
          </p:cNvPr>
          <p:cNvSpPr txBox="1">
            <a:spLocks/>
          </p:cNvSpPr>
          <p:nvPr/>
        </p:nvSpPr>
        <p:spPr>
          <a:xfrm>
            <a:off x="3360738" y="175419"/>
            <a:ext cx="7670800" cy="1674813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en-US" sz="4267" dirty="0">
                <a:solidFill>
                  <a:prstClr val="white"/>
                </a:solidFill>
              </a:rPr>
              <a:t>TOMA DE DECISIONES</a:t>
            </a:r>
            <a:br>
              <a:rPr lang="en-US" sz="4267" dirty="0">
                <a:solidFill>
                  <a:prstClr val="white"/>
                </a:solidFill>
              </a:rPr>
            </a:br>
            <a:endParaRPr lang="en-US" sz="4267" dirty="0">
              <a:solidFill>
                <a:prstClr val="white"/>
              </a:solidFill>
            </a:endParaRPr>
          </a:p>
        </p:txBody>
      </p:sp>
      <p:pic>
        <p:nvPicPr>
          <p:cNvPr id="4" name="Imagen 3" descr="Logotipo&#10;&#10;El contenido generado por IA puede ser incorrecto.">
            <a:extLst>
              <a:ext uri="{FF2B5EF4-FFF2-40B4-BE49-F238E27FC236}">
                <a16:creationId xmlns:a16="http://schemas.microsoft.com/office/drawing/2014/main" id="{2A2612BE-D650-9527-CDD5-0001E76DFB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39139" y="-171383"/>
            <a:ext cx="1674813" cy="1674813"/>
          </a:xfrm>
          <a:prstGeom prst="rect">
            <a:avLst/>
          </a:prstGeom>
        </p:spPr>
      </p:pic>
      <p:sp>
        <p:nvSpPr>
          <p:cNvPr id="20" name="CuadroTexto 19">
            <a:extLst>
              <a:ext uri="{FF2B5EF4-FFF2-40B4-BE49-F238E27FC236}">
                <a16:creationId xmlns:a16="http://schemas.microsoft.com/office/drawing/2014/main" id="{72411D82-89A8-F49D-7301-803152327212}"/>
              </a:ext>
            </a:extLst>
          </p:cNvPr>
          <p:cNvSpPr txBox="1"/>
          <p:nvPr/>
        </p:nvSpPr>
        <p:spPr>
          <a:xfrm>
            <a:off x="1460501" y="3741738"/>
            <a:ext cx="6865352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Heath, C. &amp; Heath, D. (2013). </a:t>
            </a:r>
            <a:r>
              <a:rPr lang="es-ES" i="1" dirty="0"/>
              <a:t>Decisive: </a:t>
            </a:r>
            <a:r>
              <a:rPr lang="es-ES" i="1" dirty="0" err="1"/>
              <a:t>How</a:t>
            </a:r>
            <a:r>
              <a:rPr lang="es-ES" i="1" dirty="0"/>
              <a:t> </a:t>
            </a:r>
            <a:r>
              <a:rPr lang="es-ES" i="1" dirty="0" err="1"/>
              <a:t>to</a:t>
            </a:r>
            <a:r>
              <a:rPr lang="es-ES" i="1" dirty="0"/>
              <a:t> </a:t>
            </a:r>
            <a:r>
              <a:rPr lang="es-ES" i="1" dirty="0" err="1"/>
              <a:t>Make</a:t>
            </a:r>
            <a:r>
              <a:rPr lang="es-ES" i="1" dirty="0"/>
              <a:t> </a:t>
            </a:r>
            <a:r>
              <a:rPr lang="es-ES" i="1" dirty="0" err="1"/>
              <a:t>Better</a:t>
            </a:r>
            <a:r>
              <a:rPr lang="es-ES" i="1" dirty="0"/>
              <a:t> </a:t>
            </a:r>
            <a:r>
              <a:rPr lang="es-ES" i="1" dirty="0" err="1"/>
              <a:t>Choices</a:t>
            </a:r>
            <a:r>
              <a:rPr lang="es-ES" i="1" dirty="0"/>
              <a:t>.</a:t>
            </a:r>
            <a:endParaRPr lang="es-E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Kahneman, D. (2011). </a:t>
            </a:r>
            <a:r>
              <a:rPr lang="es-ES" i="1" dirty="0" err="1"/>
              <a:t>Thinking</a:t>
            </a:r>
            <a:r>
              <a:rPr lang="es-ES" i="1" dirty="0"/>
              <a:t>, </a:t>
            </a:r>
            <a:r>
              <a:rPr lang="es-ES" i="1" dirty="0" err="1"/>
              <a:t>Fast</a:t>
            </a:r>
            <a:r>
              <a:rPr lang="es-ES" i="1" dirty="0"/>
              <a:t> and </a:t>
            </a:r>
            <a:r>
              <a:rPr lang="es-ES" i="1" dirty="0" err="1"/>
              <a:t>Slow</a:t>
            </a:r>
            <a:r>
              <a:rPr lang="es-ES" i="1" dirty="0"/>
              <a:t>.</a:t>
            </a:r>
            <a:endParaRPr lang="es-E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Schwartz, B. (2004). </a:t>
            </a:r>
            <a:r>
              <a:rPr lang="es-ES" i="1" dirty="0" err="1"/>
              <a:t>The</a:t>
            </a:r>
            <a:r>
              <a:rPr lang="es-ES" i="1" dirty="0"/>
              <a:t> </a:t>
            </a:r>
            <a:r>
              <a:rPr lang="es-ES" i="1" dirty="0" err="1"/>
              <a:t>Paradox</a:t>
            </a:r>
            <a:r>
              <a:rPr lang="es-ES" i="1" dirty="0"/>
              <a:t> </a:t>
            </a:r>
            <a:r>
              <a:rPr lang="es-ES" i="1" dirty="0" err="1"/>
              <a:t>of</a:t>
            </a:r>
            <a:r>
              <a:rPr lang="es-ES" i="1" dirty="0"/>
              <a:t> </a:t>
            </a:r>
            <a:r>
              <a:rPr lang="es-ES" i="1" dirty="0" err="1"/>
              <a:t>Choice</a:t>
            </a:r>
            <a:r>
              <a:rPr lang="es-ES" i="1" dirty="0"/>
              <a:t>.</a:t>
            </a:r>
            <a:endParaRPr lang="es-E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/>
              <a:t>MindTools</a:t>
            </a:r>
            <a:r>
              <a:rPr lang="es-ES" dirty="0"/>
              <a:t> – </a:t>
            </a:r>
            <a:r>
              <a:rPr lang="es-ES" dirty="0" err="1"/>
              <a:t>Decision</a:t>
            </a:r>
            <a:r>
              <a:rPr lang="es-ES" dirty="0"/>
              <a:t> </a:t>
            </a:r>
            <a:r>
              <a:rPr lang="es-ES" dirty="0" err="1"/>
              <a:t>Making</a:t>
            </a:r>
            <a:r>
              <a:rPr lang="es-ES" dirty="0"/>
              <a:t> </a:t>
            </a:r>
            <a:r>
              <a:rPr lang="es-ES" dirty="0" err="1"/>
              <a:t>Models</a:t>
            </a:r>
            <a:endParaRPr lang="es-E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/>
              <a:t>Greater</a:t>
            </a:r>
            <a:r>
              <a:rPr lang="es-ES" dirty="0"/>
              <a:t> Good – </a:t>
            </a:r>
            <a:r>
              <a:rPr lang="es-ES" dirty="0" err="1"/>
              <a:t>Decision</a:t>
            </a:r>
            <a:r>
              <a:rPr lang="es-ES" dirty="0"/>
              <a:t> </a:t>
            </a:r>
            <a:r>
              <a:rPr lang="es-ES" dirty="0" err="1"/>
              <a:t>Science</a:t>
            </a:r>
            <a:endParaRPr lang="es-E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>
            <a:extLst>
              <a:ext uri="{FF2B5EF4-FFF2-40B4-BE49-F238E27FC236}">
                <a16:creationId xmlns:a16="http://schemas.microsoft.com/office/drawing/2014/main" id="{73EBAA4A-88F8-22CD-516A-95B727E8171A}"/>
              </a:ext>
            </a:extLst>
          </p:cNvPr>
          <p:cNvSpPr txBox="1">
            <a:spLocks/>
          </p:cNvSpPr>
          <p:nvPr/>
        </p:nvSpPr>
        <p:spPr>
          <a:xfrm>
            <a:off x="1954213" y="3227294"/>
            <a:ext cx="8764587" cy="1379631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None/>
              <a:defRPr sz="2200" kern="1200" cap="none" spc="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Aft>
                <a:spcPts val="0"/>
              </a:spcAft>
              <a:defRPr/>
            </a:pPr>
            <a:endParaRPr lang="en-GB" dirty="0"/>
          </a:p>
          <a:p>
            <a:pPr algn="ctr" fontAlgn="auto">
              <a:spcAft>
                <a:spcPts val="0"/>
              </a:spcAft>
              <a:defRPr/>
            </a:pPr>
            <a:r>
              <a:rPr lang="en-GB" sz="4667" b="1" dirty="0"/>
              <a:t>www.____________________</a:t>
            </a:r>
            <a:endParaRPr lang="en-GB" sz="4667" dirty="0"/>
          </a:p>
          <a:p>
            <a:pPr algn="ctr" fontAlgn="auto">
              <a:spcAft>
                <a:spcPts val="0"/>
              </a:spcAft>
              <a:defRPr/>
            </a:pPr>
            <a:r>
              <a:rPr lang="en-GB" sz="4667" b="1" dirty="0" err="1"/>
              <a:t>www.facebook.com</a:t>
            </a:r>
            <a:r>
              <a:rPr lang="en-GB" sz="4667" b="1" dirty="0"/>
              <a:t>/___________________</a:t>
            </a:r>
            <a:r>
              <a:rPr lang="en-GB" sz="4700" b="1" dirty="0"/>
              <a:t> </a:t>
            </a:r>
          </a:p>
          <a:p>
            <a:pPr algn="ctr" fontAlgn="auto"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3B5DA89-F1AB-11C7-FB58-70BDDF45753B}"/>
              </a:ext>
            </a:extLst>
          </p:cNvPr>
          <p:cNvSpPr txBox="1"/>
          <p:nvPr/>
        </p:nvSpPr>
        <p:spPr>
          <a:xfrm>
            <a:off x="174625" y="5124450"/>
            <a:ext cx="7153275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" sz="1400" dirty="0">
                <a:solidFill>
                  <a:schemeClr val="bg1"/>
                </a:solidFill>
                <a:latin typeface="+mn-lt"/>
              </a:rPr>
              <a:t>Descargo de responsabilidad: La publicación ha sido elaborada con el apoyo del Programa Erasmus + de la Unión Europea. El contenido de esta página es responsabilidad exclusiva de los socios y no puede considerarse en modo alguno como un reflejo de las opiniones de la AN y de la Comisión.</a:t>
            </a:r>
            <a:endParaRPr lang="en-GB" sz="14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3" name="Imagen 2" descr="Logotipo&#10;&#10;El contenido generado por IA puede ser incorrecto.">
            <a:extLst>
              <a:ext uri="{FF2B5EF4-FFF2-40B4-BE49-F238E27FC236}">
                <a16:creationId xmlns:a16="http://schemas.microsoft.com/office/drawing/2014/main" id="{49025A92-1C39-A4EF-56D8-FD5D4A10B0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9052" y="75105"/>
            <a:ext cx="3353895" cy="335389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195E8385-45A9-87A5-8F94-94F34E5E59C1}"/>
              </a:ext>
            </a:extLst>
          </p:cNvPr>
          <p:cNvSpPr txBox="1">
            <a:spLocks/>
          </p:cNvSpPr>
          <p:nvPr/>
        </p:nvSpPr>
        <p:spPr>
          <a:xfrm>
            <a:off x="3161809" y="336869"/>
            <a:ext cx="7672388" cy="1674813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en-US" sz="4267" dirty="0">
                <a:solidFill>
                  <a:prstClr val="white"/>
                </a:solidFill>
              </a:rPr>
              <a:t>TOMA DE DECISIONES</a:t>
            </a:r>
            <a:br>
              <a:rPr lang="en-US" sz="4267" dirty="0">
                <a:solidFill>
                  <a:prstClr val="white"/>
                </a:solidFill>
              </a:rPr>
            </a:br>
            <a:endParaRPr lang="en-US" sz="4267" dirty="0">
              <a:solidFill>
                <a:prstClr val="white"/>
              </a:solidFill>
            </a:endParaRPr>
          </a:p>
        </p:txBody>
      </p:sp>
      <p:pic>
        <p:nvPicPr>
          <p:cNvPr id="2" name="Imagen 1" descr="Logotipo&#10;&#10;El contenido generado por IA puede ser incorrecto.">
            <a:extLst>
              <a:ext uri="{FF2B5EF4-FFF2-40B4-BE49-F238E27FC236}">
                <a16:creationId xmlns:a16="http://schemas.microsoft.com/office/drawing/2014/main" id="{BBA0EAC5-94D9-6D14-675E-282A0537E9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9139" y="-171383"/>
            <a:ext cx="1674813" cy="1674813"/>
          </a:xfrm>
          <a:prstGeom prst="rect">
            <a:avLst/>
          </a:prstGeom>
        </p:spPr>
      </p:pic>
      <p:sp>
        <p:nvSpPr>
          <p:cNvPr id="18" name="CuadroTexto 17">
            <a:extLst>
              <a:ext uri="{FF2B5EF4-FFF2-40B4-BE49-F238E27FC236}">
                <a16:creationId xmlns:a16="http://schemas.microsoft.com/office/drawing/2014/main" id="{79AD5779-0BA9-7C2E-E1B3-60DCD084F5E1}"/>
              </a:ext>
            </a:extLst>
          </p:cNvPr>
          <p:cNvSpPr txBox="1"/>
          <p:nvPr/>
        </p:nvSpPr>
        <p:spPr>
          <a:xfrm>
            <a:off x="1828800" y="2347573"/>
            <a:ext cx="728512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rgbClr val="000000"/>
                </a:solidFill>
              </a:rPr>
              <a:t>Objetivo:
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Fortalecer la capacidad de tomar decisiones reflexivas, seguras y basadas en valores tanto en situaciones cotidianas como de alto riesgo.</a:t>
            </a:r>
            <a:endParaRPr lang="es-ES" dirty="0"/>
          </a:p>
        </p:txBody>
      </p:sp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CB36FDD1-DC86-B209-8FF7-5A4F69998553}"/>
              </a:ext>
            </a:extLst>
          </p:cNvPr>
          <p:cNvSpPr txBox="1">
            <a:spLocks/>
          </p:cNvSpPr>
          <p:nvPr/>
        </p:nvSpPr>
        <p:spPr>
          <a:xfrm>
            <a:off x="3489000" y="255313"/>
            <a:ext cx="7672387" cy="1674813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en-US" sz="4267" dirty="0">
                <a:solidFill>
                  <a:prstClr val="white"/>
                </a:solidFill>
              </a:rPr>
              <a:t>TOMA DE DECISIONES</a:t>
            </a:r>
            <a:br>
              <a:rPr lang="en-US" sz="4267" dirty="0">
                <a:solidFill>
                  <a:prstClr val="white"/>
                </a:solidFill>
              </a:rPr>
            </a:br>
            <a:endParaRPr lang="en-US" sz="4267" dirty="0">
              <a:solidFill>
                <a:prstClr val="white"/>
              </a:solidFill>
            </a:endParaRPr>
          </a:p>
        </p:txBody>
      </p:sp>
      <p:pic>
        <p:nvPicPr>
          <p:cNvPr id="2" name="Imagen 1" descr="Logotipo&#10;&#10;El contenido generado por IA puede ser incorrecto.">
            <a:extLst>
              <a:ext uri="{FF2B5EF4-FFF2-40B4-BE49-F238E27FC236}">
                <a16:creationId xmlns:a16="http://schemas.microsoft.com/office/drawing/2014/main" id="{C3CA02EE-B7B6-7CE7-BF4A-8204B92E31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9139" y="-171383"/>
            <a:ext cx="1674813" cy="1674813"/>
          </a:xfrm>
          <a:prstGeom prst="rect">
            <a:avLst/>
          </a:prstGeom>
        </p:spPr>
      </p:pic>
      <p:sp>
        <p:nvSpPr>
          <p:cNvPr id="23" name="CuadroTexto 22">
            <a:extLst>
              <a:ext uri="{FF2B5EF4-FFF2-40B4-BE49-F238E27FC236}">
                <a16:creationId xmlns:a16="http://schemas.microsoft.com/office/drawing/2014/main" id="{910C776E-8029-B69B-A68E-6E269259B52F}"/>
              </a:ext>
            </a:extLst>
          </p:cNvPr>
          <p:cNvSpPr txBox="1"/>
          <p:nvPr/>
        </p:nvSpPr>
        <p:spPr>
          <a:xfrm>
            <a:off x="698267" y="1930126"/>
            <a:ext cx="6172200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rgbClr val="000000"/>
                </a:solidFill>
              </a:rPr>
              <a:t>OBJETIVOS
• Comprender los elementos de la toma de decisiones efectiva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• Reconocer los sesgos emocionales y cognitivos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• Aprender estrategias estructuradas para mejorar las decisiones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• Conectar las decisiones con los valores personales y éticos</a:t>
            </a:r>
            <a:endParaRPr lang="es-ES" b="0" i="0" u="none" strike="noStrike" dirty="0">
              <a:solidFill>
                <a:srgbClr val="000000"/>
              </a:solidFill>
              <a:effectLst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1DBDA79C-4AEA-03EA-5EE0-F823BB0C89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4293" y="1334952"/>
            <a:ext cx="4699000" cy="4699000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CF6FDB79-5BE7-7544-8637-B5E8F8A1DA25}"/>
              </a:ext>
            </a:extLst>
          </p:cNvPr>
          <p:cNvSpPr txBox="1">
            <a:spLocks/>
          </p:cNvSpPr>
          <p:nvPr/>
        </p:nvSpPr>
        <p:spPr>
          <a:xfrm>
            <a:off x="3342338" y="194443"/>
            <a:ext cx="7672387" cy="1674813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en-US" sz="4267" dirty="0">
                <a:solidFill>
                  <a:prstClr val="white"/>
                </a:solidFill>
              </a:rPr>
              <a:t>TOMA DE DECISIONES</a:t>
            </a:r>
            <a:br>
              <a:rPr lang="en-US" sz="4267" dirty="0">
                <a:solidFill>
                  <a:prstClr val="white"/>
                </a:solidFill>
              </a:rPr>
            </a:br>
            <a:endParaRPr lang="en-US" sz="4267" dirty="0">
              <a:solidFill>
                <a:prstClr val="white"/>
              </a:solidFill>
            </a:endParaRPr>
          </a:p>
        </p:txBody>
      </p:sp>
      <p:pic>
        <p:nvPicPr>
          <p:cNvPr id="2" name="Imagen 1" descr="Logotipo&#10;&#10;El contenido generado por IA puede ser incorrecto.">
            <a:extLst>
              <a:ext uri="{FF2B5EF4-FFF2-40B4-BE49-F238E27FC236}">
                <a16:creationId xmlns:a16="http://schemas.microsoft.com/office/drawing/2014/main" id="{81F4519E-18BC-C1B5-6720-3DDB655505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9139" y="-171383"/>
            <a:ext cx="1674813" cy="1674813"/>
          </a:xfrm>
          <a:prstGeom prst="rect">
            <a:avLst/>
          </a:prstGeom>
        </p:spPr>
      </p:pic>
      <p:sp>
        <p:nvSpPr>
          <p:cNvPr id="22" name="CuadroTexto 21">
            <a:extLst>
              <a:ext uri="{FF2B5EF4-FFF2-40B4-BE49-F238E27FC236}">
                <a16:creationId xmlns:a16="http://schemas.microsoft.com/office/drawing/2014/main" id="{B83228B1-B140-03A3-715D-DDC86493C150}"/>
              </a:ext>
            </a:extLst>
          </p:cNvPr>
          <p:cNvSpPr txBox="1"/>
          <p:nvPr/>
        </p:nvSpPr>
        <p:spPr>
          <a:xfrm>
            <a:off x="1006331" y="1869256"/>
            <a:ext cx="617220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rgbClr val="000000"/>
                </a:solidFill>
              </a:rPr>
              <a:t>¿QUÉ ES LA TOMA DE DECISIONES?
La toma de decisiones es el proceso de elegir entre dos o más cursos de acción basados en la lógica, la emoción, el contexto y el resultado deseado.
Las buenas decisiones no siempre son fáciles, pero son conscientes e intencionales.</a:t>
            </a:r>
            <a:endParaRPr lang="es-ES" b="0" i="0" u="none" strike="noStrike" dirty="0">
              <a:solidFill>
                <a:srgbClr val="000000"/>
              </a:solidFill>
              <a:effectLst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81BC6C03-CA68-1F8A-0437-C1572A5AD2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5038" y="1864545"/>
            <a:ext cx="4699000" cy="3124200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87DFE6FE-4B7C-2CDA-AA35-9BB489975445}"/>
              </a:ext>
            </a:extLst>
          </p:cNvPr>
          <p:cNvSpPr txBox="1">
            <a:spLocks/>
          </p:cNvSpPr>
          <p:nvPr/>
        </p:nvSpPr>
        <p:spPr>
          <a:xfrm>
            <a:off x="3402012" y="164305"/>
            <a:ext cx="7672388" cy="1674813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en-US" sz="4267" dirty="0">
                <a:solidFill>
                  <a:prstClr val="white"/>
                </a:solidFill>
              </a:rPr>
              <a:t>TOMA DE DECISIONES</a:t>
            </a:r>
            <a:br>
              <a:rPr lang="en-US" sz="4267" dirty="0">
                <a:solidFill>
                  <a:prstClr val="white"/>
                </a:solidFill>
              </a:rPr>
            </a:br>
            <a:endParaRPr lang="en-US" sz="4267" dirty="0">
              <a:solidFill>
                <a:prstClr val="white"/>
              </a:solidFill>
            </a:endParaRPr>
          </a:p>
        </p:txBody>
      </p:sp>
      <p:pic>
        <p:nvPicPr>
          <p:cNvPr id="2" name="Imagen 1" descr="Logotipo&#10;&#10;El contenido generado por IA puede ser incorrecto.">
            <a:extLst>
              <a:ext uri="{FF2B5EF4-FFF2-40B4-BE49-F238E27FC236}">
                <a16:creationId xmlns:a16="http://schemas.microsoft.com/office/drawing/2014/main" id="{E938A41E-A615-F395-37DC-381DBA1560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9139" y="-171383"/>
            <a:ext cx="1674813" cy="1674813"/>
          </a:xfrm>
          <a:prstGeom prst="rect">
            <a:avLst/>
          </a:prstGeom>
        </p:spPr>
      </p:pic>
      <p:sp>
        <p:nvSpPr>
          <p:cNvPr id="20" name="CuadroTexto 19">
            <a:extLst>
              <a:ext uri="{FF2B5EF4-FFF2-40B4-BE49-F238E27FC236}">
                <a16:creationId xmlns:a16="http://schemas.microsoft.com/office/drawing/2014/main" id="{D4783CAB-88EB-8290-7197-A4AD6B10AEA3}"/>
              </a:ext>
            </a:extLst>
          </p:cNvPr>
          <p:cNvSpPr txBox="1"/>
          <p:nvPr/>
        </p:nvSpPr>
        <p:spPr>
          <a:xfrm>
            <a:off x="698267" y="1951672"/>
            <a:ext cx="617220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rgbClr val="000000"/>
                </a:solidFill>
              </a:rPr>
              <a:t>POR QUÉ ES IMPORTANTE
• Genera confianza y agencia personal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• Reduce el estrés y la procrastinación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• Mejora la resolución de problemas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• Alinea las acciones con los objetivos y valores</a:t>
            </a:r>
            <a:endParaRPr lang="es-ES" b="0" i="0" u="none" strike="noStrike" dirty="0">
              <a:solidFill>
                <a:srgbClr val="000000"/>
              </a:solidFill>
              <a:effectLst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F7F00BD5-2CB3-39B2-CA87-AA6F0BBC0C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356498"/>
            <a:ext cx="4699000" cy="4699000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34B18DB4-14B1-D97F-E758-C976E5C7AB3B}"/>
              </a:ext>
            </a:extLst>
          </p:cNvPr>
          <p:cNvSpPr txBox="1">
            <a:spLocks/>
          </p:cNvSpPr>
          <p:nvPr/>
        </p:nvSpPr>
        <p:spPr>
          <a:xfrm>
            <a:off x="4961445" y="225877"/>
            <a:ext cx="6172199" cy="1674813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en-US" sz="4267" dirty="0">
                <a:solidFill>
                  <a:prstClr val="white"/>
                </a:solidFill>
              </a:rPr>
              <a:t>TOMA DE DECISIONES</a:t>
            </a:r>
          </a:p>
        </p:txBody>
      </p:sp>
      <p:pic>
        <p:nvPicPr>
          <p:cNvPr id="2" name="Imagen 1" descr="Logotipo&#10;&#10;El contenido generado por IA puede ser incorrecto.">
            <a:extLst>
              <a:ext uri="{FF2B5EF4-FFF2-40B4-BE49-F238E27FC236}">
                <a16:creationId xmlns:a16="http://schemas.microsoft.com/office/drawing/2014/main" id="{49AB353C-FC82-E298-C69C-BD278D53CC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9139" y="-171383"/>
            <a:ext cx="1674813" cy="1674813"/>
          </a:xfrm>
          <a:prstGeom prst="rect">
            <a:avLst/>
          </a:prstGeom>
        </p:spPr>
      </p:pic>
      <p:sp>
        <p:nvSpPr>
          <p:cNvPr id="20" name="CuadroTexto 19">
            <a:extLst>
              <a:ext uri="{FF2B5EF4-FFF2-40B4-BE49-F238E27FC236}">
                <a16:creationId xmlns:a16="http://schemas.microsoft.com/office/drawing/2014/main" id="{C3E0DA84-3040-A832-2721-93162E638C88}"/>
              </a:ext>
            </a:extLst>
          </p:cNvPr>
          <p:cNvSpPr txBox="1"/>
          <p:nvPr/>
        </p:nvSpPr>
        <p:spPr>
          <a:xfrm>
            <a:off x="1058356" y="1900690"/>
            <a:ext cx="617220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rgbClr val="000000"/>
                </a:solidFill>
              </a:rPr>
              <a:t>TIPOS DE DECISIONES
• Rutina: diaria, de bajo impacto (por ejemplo, qué ponerse)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• Estratégico: planificación, establecimiento de objetivos (por ejemplo, trayectoria profesional)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• Emocional: relacional, impulsado por valores (por ejemplo, límites)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• Crisis: rápida, bajo presión (por ejemplo, respuesta de emergencia)</a:t>
            </a:r>
            <a:endParaRPr lang="es-ES" b="0" i="0" u="none" strike="noStrike" dirty="0">
              <a:solidFill>
                <a:srgbClr val="000000"/>
              </a:solidFill>
              <a:effectLst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1D873C62-E75D-8CB4-521E-FA6894B163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2600" y="1305516"/>
            <a:ext cx="4699000" cy="4699000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ADDE4B5A-E04B-4F9F-10BD-74831A5762F3}"/>
              </a:ext>
            </a:extLst>
          </p:cNvPr>
          <p:cNvSpPr txBox="1">
            <a:spLocks/>
          </p:cNvSpPr>
          <p:nvPr/>
        </p:nvSpPr>
        <p:spPr>
          <a:xfrm>
            <a:off x="3772398" y="207962"/>
            <a:ext cx="7672388" cy="1674813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en-US" sz="4267" dirty="0">
                <a:solidFill>
                  <a:prstClr val="white"/>
                </a:solidFill>
              </a:rPr>
              <a:t>TOMA DE DECISIONES</a:t>
            </a:r>
            <a:br>
              <a:rPr lang="en-US" sz="4267" dirty="0">
                <a:solidFill>
                  <a:prstClr val="white"/>
                </a:solidFill>
              </a:rPr>
            </a:br>
            <a:endParaRPr lang="en-US" sz="4267" dirty="0">
              <a:solidFill>
                <a:prstClr val="white"/>
              </a:solidFill>
            </a:endParaRPr>
          </a:p>
        </p:txBody>
      </p:sp>
      <p:pic>
        <p:nvPicPr>
          <p:cNvPr id="2" name="Imagen 1" descr="Logotipo&#10;&#10;El contenido generado por IA puede ser incorrecto.">
            <a:extLst>
              <a:ext uri="{FF2B5EF4-FFF2-40B4-BE49-F238E27FC236}">
                <a16:creationId xmlns:a16="http://schemas.microsoft.com/office/drawing/2014/main" id="{E79BFFA4-088A-E852-B8FF-3DA899DEFD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39139" y="-171383"/>
            <a:ext cx="1674813" cy="1674813"/>
          </a:xfrm>
          <a:prstGeom prst="rect">
            <a:avLst/>
          </a:prstGeom>
        </p:spPr>
      </p:pic>
      <p:sp>
        <p:nvSpPr>
          <p:cNvPr id="20" name="CuadroTexto 19">
            <a:extLst>
              <a:ext uri="{FF2B5EF4-FFF2-40B4-BE49-F238E27FC236}">
                <a16:creationId xmlns:a16="http://schemas.microsoft.com/office/drawing/2014/main" id="{12B423ED-BD43-78E1-654E-12B08BBA16E0}"/>
              </a:ext>
            </a:extLst>
          </p:cNvPr>
          <p:cNvSpPr txBox="1"/>
          <p:nvPr/>
        </p:nvSpPr>
        <p:spPr>
          <a:xfrm>
            <a:off x="1112921" y="1882775"/>
            <a:ext cx="617220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rgbClr val="000000"/>
                </a:solidFill>
              </a:rPr>
              <a:t>TRAMPAS DE DECISIÓN COMUNES
• Parálisis por análisis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• Miedo al fracaso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• Complacer a la gente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• Confiar solo en el instinto o pensar demasiado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• Posponer las opciones para evitar molestias</a:t>
            </a:r>
            <a:endParaRPr lang="es-ES" b="0" i="0" u="none" strike="noStrike" dirty="0">
              <a:solidFill>
                <a:srgbClr val="000000"/>
              </a:solidFill>
              <a:effectLst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113D5C9D-B3BD-3334-D598-0F43A9EFC9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21400" y="1282700"/>
            <a:ext cx="4699000" cy="4699000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1553C9DB-9065-5B9D-B2F2-7333D9D909CF}"/>
              </a:ext>
            </a:extLst>
          </p:cNvPr>
          <p:cNvSpPr txBox="1">
            <a:spLocks/>
          </p:cNvSpPr>
          <p:nvPr/>
        </p:nvSpPr>
        <p:spPr>
          <a:xfrm>
            <a:off x="3579813" y="296862"/>
            <a:ext cx="7672387" cy="1674813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en-US" sz="4267" dirty="0">
                <a:solidFill>
                  <a:prstClr val="white"/>
                </a:solidFill>
              </a:rPr>
              <a:t>TOMA DE DECISIONES</a:t>
            </a:r>
            <a:br>
              <a:rPr lang="en-US" sz="4267" dirty="0">
                <a:solidFill>
                  <a:prstClr val="white"/>
                </a:solidFill>
              </a:rPr>
            </a:br>
            <a:endParaRPr lang="en-US" sz="4267" dirty="0">
              <a:solidFill>
                <a:prstClr val="white"/>
              </a:solidFill>
            </a:endParaRPr>
          </a:p>
        </p:txBody>
      </p:sp>
      <p:pic>
        <p:nvPicPr>
          <p:cNvPr id="4" name="Imagen 3" descr="Logotipo&#10;&#10;El contenido generado por IA puede ser incorrecto.">
            <a:extLst>
              <a:ext uri="{FF2B5EF4-FFF2-40B4-BE49-F238E27FC236}">
                <a16:creationId xmlns:a16="http://schemas.microsoft.com/office/drawing/2014/main" id="{402C0B7F-9EF9-CAA8-51F5-DE9193756D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9139" y="-171383"/>
            <a:ext cx="1674813" cy="1674813"/>
          </a:xfrm>
          <a:prstGeom prst="rect">
            <a:avLst/>
          </a:prstGeom>
        </p:spPr>
      </p:pic>
      <p:sp>
        <p:nvSpPr>
          <p:cNvPr id="20" name="CuadroTexto 19">
            <a:extLst>
              <a:ext uri="{FF2B5EF4-FFF2-40B4-BE49-F238E27FC236}">
                <a16:creationId xmlns:a16="http://schemas.microsoft.com/office/drawing/2014/main" id="{318A8DBE-FAA8-FACC-89AF-4A63ADEA1B78}"/>
              </a:ext>
            </a:extLst>
          </p:cNvPr>
          <p:cNvSpPr txBox="1"/>
          <p:nvPr/>
        </p:nvSpPr>
        <p:spPr>
          <a:xfrm>
            <a:off x="939800" y="1503430"/>
            <a:ext cx="6172200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rgbClr val="000000"/>
                </a:solidFill>
              </a:rPr>
              <a:t>FATIGA DE DECISIÓN
Tomar demasiadas decisiones en un día reduce la claridad mental.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Los signos incluyen: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•Irritabilidad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•Impulsividad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•Evitación</a:t>
            </a:r>
            <a:br>
              <a:rPr lang="es-ES" b="1" dirty="0">
                <a:solidFill>
                  <a:srgbClr val="000000"/>
                </a:solidFill>
              </a:rPr>
            </a:br>
            <a:r>
              <a:rPr lang="es-ES" b="1" dirty="0">
                <a:solidFill>
                  <a:srgbClr val="000000"/>
                </a:solidFill>
              </a:rPr>
              <a:t>•Indecisión
Minimice las decisiones sin importancia y reserve energía para lo que importa.</a:t>
            </a:r>
            <a:endParaRPr lang="es-ES" b="0" i="0" u="none" strike="noStrike" dirty="0">
              <a:solidFill>
                <a:srgbClr val="000000"/>
              </a:solidFill>
              <a:effectLst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355B8708-0063-45CD-6721-B4E722BBE2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2000" y="1503430"/>
            <a:ext cx="4580732" cy="4580732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17174C6E-9A9F-4B4C-F3EB-E67835895EDE}"/>
              </a:ext>
            </a:extLst>
          </p:cNvPr>
          <p:cNvSpPr txBox="1">
            <a:spLocks/>
          </p:cNvSpPr>
          <p:nvPr/>
        </p:nvSpPr>
        <p:spPr>
          <a:xfrm>
            <a:off x="3516390" y="215862"/>
            <a:ext cx="7672387" cy="1674813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en-US" sz="4267" dirty="0">
                <a:solidFill>
                  <a:prstClr val="white"/>
                </a:solidFill>
              </a:rPr>
              <a:t>TOMA DE DECISIONES</a:t>
            </a:r>
            <a:br>
              <a:rPr lang="en-US" sz="4267" dirty="0">
                <a:solidFill>
                  <a:prstClr val="white"/>
                </a:solidFill>
              </a:rPr>
            </a:br>
            <a:endParaRPr lang="en-US" sz="4267" dirty="0">
              <a:solidFill>
                <a:prstClr val="white"/>
              </a:solidFill>
            </a:endParaRPr>
          </a:p>
        </p:txBody>
      </p:sp>
      <p:pic>
        <p:nvPicPr>
          <p:cNvPr id="2" name="Imagen 1" descr="Logotipo&#10;&#10;El contenido generado por IA puede ser incorrecto.">
            <a:extLst>
              <a:ext uri="{FF2B5EF4-FFF2-40B4-BE49-F238E27FC236}">
                <a16:creationId xmlns:a16="http://schemas.microsoft.com/office/drawing/2014/main" id="{3CEE7F08-FCF2-A302-9BC6-DBC41DC137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9139" y="-171383"/>
            <a:ext cx="1674813" cy="1674813"/>
          </a:xfrm>
          <a:prstGeom prst="rect">
            <a:avLst/>
          </a:prstGeom>
        </p:spPr>
      </p:pic>
      <p:sp>
        <p:nvSpPr>
          <p:cNvPr id="20" name="CuadroTexto 19">
            <a:extLst>
              <a:ext uri="{FF2B5EF4-FFF2-40B4-BE49-F238E27FC236}">
                <a16:creationId xmlns:a16="http://schemas.microsoft.com/office/drawing/2014/main" id="{B62DF09E-3BE4-0DEB-0C54-366E948DD175}"/>
              </a:ext>
            </a:extLst>
          </p:cNvPr>
          <p:cNvSpPr txBox="1"/>
          <p:nvPr/>
        </p:nvSpPr>
        <p:spPr>
          <a:xfrm>
            <a:off x="1003223" y="1674674"/>
            <a:ext cx="617220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rgbClr val="000000"/>
                </a:solidFill>
              </a:rPr>
              <a:t>EL MODELO DE 3 FILTROS
Antes de decidir, pregunte:
Lógica: ¿Tiene esto sentido en la práctica?
Emoción: ¿Cómo me siento al respecto?
Valores: ¿Refleja esto lo que me importa?
Los tres importan.</a:t>
            </a:r>
            <a:endParaRPr lang="es-ES" b="0" i="0" u="none" strike="noStrike" dirty="0">
              <a:solidFill>
                <a:srgbClr val="000000"/>
              </a:solidFill>
              <a:effectLst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41E1D8CF-ABD1-C123-A391-CA30FF99B1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7000" y="1503430"/>
            <a:ext cx="4508500" cy="4508500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EF533845-07F4-F04D-B331-1DF497A2F7A5}" vid="{C3129E25-8A3B-8649-9FCB-F5577894E25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Emotional Employment Powerpoint-template (002)</Template>
  <TotalTime>2136</TotalTime>
  <Words>837</Words>
  <Application>Microsoft Office PowerPoint</Application>
  <PresentationFormat>Panorámica</PresentationFormat>
  <Paragraphs>45</Paragraphs>
  <Slides>18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23" baseType="lpstr">
      <vt:lpstr>Arial</vt:lpstr>
      <vt:lpstr>Calibri</vt:lpstr>
      <vt:lpstr>Corbel</vt:lpstr>
      <vt:lpstr>Wingdings 2</vt:lpstr>
      <vt:lpstr>Frame</vt:lpstr>
      <vt:lpstr>TOMA DE DECISIONES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 and F</dc:creator>
  <cp:lastModifiedBy>rociotrigueros@aprofem.org</cp:lastModifiedBy>
  <cp:revision>57</cp:revision>
  <dcterms:created xsi:type="dcterms:W3CDTF">2019-04-23T12:14:49Z</dcterms:created>
  <dcterms:modified xsi:type="dcterms:W3CDTF">2025-10-27T13:20:16Z</dcterms:modified>
</cp:coreProperties>
</file>